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300" r:id="rId2"/>
    <p:sldId id="301" r:id="rId3"/>
    <p:sldId id="302" r:id="rId4"/>
    <p:sldId id="307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8408"/>
    <a:srgbClr val="ECDD00"/>
    <a:srgbClr val="D6C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2304" y="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90669-2810-444E-B8A6-063A02AA2D98}" type="datetimeFigureOut">
              <a:rPr lang="en-US" smtClean="0"/>
              <a:t>2/23/25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46945-EB5C-4645-8EFD-DE789D0EF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17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2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7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1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7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5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2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7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8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84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3431E-89FE-9B4D-AF1A-4437AA9B4D4E}" type="datetimeFigureOut">
              <a:rPr lang="en-US" smtClean="0"/>
              <a:pPr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75007-81FE-C144-A167-2902FDB7D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erman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6665" r="30208" b="20556"/>
          <a:stretch/>
        </p:blipFill>
        <p:spPr>
          <a:xfrm>
            <a:off x="5527776" y="1300673"/>
            <a:ext cx="3616224" cy="2888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653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was the average force exerted by Superman on Lois Lane while catching her?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75" y="1246868"/>
            <a:ext cx="52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</a:t>
            </a:r>
            <a:r>
              <a:rPr lang="en-US" sz="3600" baseline="-25000" dirty="0" err="1"/>
              <a:t>stop</a:t>
            </a:r>
            <a:r>
              <a:rPr lang="en-US" sz="3600" dirty="0"/>
              <a:t> = 36f/(30f/s) = 1.2 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0058"/>
            <a:ext cx="655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Total Force = 1875 + mg = 2365 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7000" y="1942442"/>
            <a:ext cx="554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</a:t>
            </a:r>
            <a:r>
              <a:rPr lang="en-US" sz="3600" baseline="-25000" dirty="0" err="1"/>
              <a:t>fall</a:t>
            </a:r>
            <a:r>
              <a:rPr lang="en-US" sz="3600" dirty="0"/>
              <a:t> = 137f/(30f/s) = 4.6 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37" y="2621927"/>
            <a:ext cx="5540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v</a:t>
            </a:r>
            <a:r>
              <a:rPr lang="en-US" sz="3600" baseline="-25000" dirty="0" err="1"/>
              <a:t>fall</a:t>
            </a:r>
            <a:r>
              <a:rPr lang="en-US" sz="3600" dirty="0"/>
              <a:t> = (9.8)(4.6) = 45 m/s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876" y="4800405"/>
            <a:ext cx="35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F</a:t>
            </a:r>
            <a:r>
              <a:rPr lang="en-US" sz="3600" baseline="-25000" dirty="0" err="1"/>
              <a:t>ave</a:t>
            </a:r>
            <a:r>
              <a:rPr lang="en-US" sz="3600" dirty="0" err="1"/>
              <a:t>t</a:t>
            </a:r>
            <a:r>
              <a:rPr lang="en-US" sz="3600" baseline="-25000" dirty="0" err="1"/>
              <a:t>stop</a:t>
            </a:r>
            <a:r>
              <a:rPr lang="en-US" sz="3600" dirty="0"/>
              <a:t> = </a:t>
            </a:r>
            <a:r>
              <a:rPr lang="en-US" sz="3600" dirty="0" err="1"/>
              <a:t>Δmv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-111124" y="5524184"/>
            <a:ext cx="6889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F</a:t>
            </a:r>
            <a:r>
              <a:rPr lang="en-US" sz="3600" baseline="-25000" dirty="0" err="1"/>
              <a:t>ave</a:t>
            </a:r>
            <a:r>
              <a:rPr lang="en-US" sz="3600" dirty="0"/>
              <a:t> = (50 x 45)/1.2 = 1875 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144670"/>
            <a:ext cx="56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Assume Lois Lane’s m = 50 kg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35822" y="4189242"/>
            <a:ext cx="347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This is 5x the weight of Lois, should be survivable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8937" y="3444066"/>
            <a:ext cx="483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This is about 27 stories</a:t>
            </a:r>
          </a:p>
        </p:txBody>
      </p:sp>
    </p:spTree>
    <p:extLst>
      <p:ext uri="{BB962C8B-B14F-4D97-AF65-F5344CB8AC3E}">
        <p14:creationId xmlns:p14="http://schemas.microsoft.com/office/powerpoint/2010/main" val="14189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53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was the average force exerted by Neo on Trinity while catching her?</a:t>
            </a:r>
          </a:p>
        </p:txBody>
      </p:sp>
      <p:pic>
        <p:nvPicPr>
          <p:cNvPr id="2" name="Matr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755774"/>
            <a:ext cx="9143999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875" y="1246868"/>
            <a:ext cx="52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</a:t>
            </a:r>
            <a:r>
              <a:rPr lang="en-US" sz="3600" baseline="-25000" dirty="0" err="1"/>
              <a:t>stop</a:t>
            </a:r>
            <a:r>
              <a:rPr lang="en-US" sz="3600" dirty="0"/>
              <a:t> = 1f/(30f/s) = 0.033 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174400"/>
            <a:ext cx="758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Total Force = 68,182 + mg = 68,672 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875" y="4196849"/>
            <a:ext cx="289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v</a:t>
            </a:r>
            <a:r>
              <a:rPr lang="en-US" sz="3600" baseline="-25000" dirty="0" err="1"/>
              <a:t>fall</a:t>
            </a:r>
            <a:r>
              <a:rPr lang="en-US" sz="3600" dirty="0"/>
              <a:t> = 45 m/s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90624" y="4837720"/>
            <a:ext cx="35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F</a:t>
            </a:r>
            <a:r>
              <a:rPr lang="en-US" sz="3600" baseline="-25000" dirty="0" err="1"/>
              <a:t>ave</a:t>
            </a:r>
            <a:r>
              <a:rPr lang="en-US" sz="3600" dirty="0" err="1"/>
              <a:t>t</a:t>
            </a:r>
            <a:r>
              <a:rPr lang="en-US" sz="3600" baseline="-25000" dirty="0" err="1"/>
              <a:t>stop</a:t>
            </a:r>
            <a:r>
              <a:rPr lang="en-US" sz="3600" dirty="0"/>
              <a:t> = </a:t>
            </a:r>
            <a:r>
              <a:rPr lang="en-US" sz="3600" dirty="0" err="1"/>
              <a:t>Δmv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51146" y="5557253"/>
            <a:ext cx="635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F</a:t>
            </a:r>
            <a:r>
              <a:rPr lang="en-US" sz="3600" baseline="-25000" dirty="0" err="1"/>
              <a:t>ave</a:t>
            </a:r>
            <a:r>
              <a:rPr lang="en-US" sz="3600" dirty="0"/>
              <a:t> = (50 x 45)/0.033 = 68,182 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4499" y="4264631"/>
            <a:ext cx="276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 = 50 kg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1786" y="3895260"/>
            <a:ext cx="3212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This is 140x the weight of Trinity, not survivable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653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was the average force exerted by Neo on Trinity while catching her?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33177" y="3074044"/>
            <a:ext cx="6064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Assume Trinity falls same distance and has same mass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44104" y="1883457"/>
            <a:ext cx="619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Harder to get </a:t>
            </a:r>
            <a:r>
              <a:rPr lang="en-US" sz="3600" dirty="0" err="1"/>
              <a:t>t</a:t>
            </a:r>
            <a:r>
              <a:rPr lang="en-US" sz="3600" baseline="-25000" dirty="0" err="1"/>
              <a:t>fall</a:t>
            </a:r>
            <a:r>
              <a:rPr lang="en-US" sz="3600" dirty="0"/>
              <a:t> because of slow-</a:t>
            </a:r>
            <a:r>
              <a:rPr lang="en-US" sz="3600" dirty="0" err="1"/>
              <a:t>mo</a:t>
            </a:r>
            <a:r>
              <a:rPr lang="en-US" sz="3600" dirty="0"/>
              <a:t>, about 27 stories</a:t>
            </a:r>
          </a:p>
        </p:txBody>
      </p:sp>
      <p:pic>
        <p:nvPicPr>
          <p:cNvPr id="3" name="Picture 2" descr="Matrix2.tif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64" t="9445" r="14063" b="18889"/>
          <a:stretch/>
        </p:blipFill>
        <p:spPr>
          <a:xfrm>
            <a:off x="6153323" y="1253069"/>
            <a:ext cx="2990678" cy="2669878"/>
          </a:xfrm>
          <a:prstGeom prst="rect">
            <a:avLst/>
          </a:prstGeom>
        </p:spPr>
      </p:pic>
      <p:pic>
        <p:nvPicPr>
          <p:cNvPr id="4" name="Picture 3" descr="matrix3.tiff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6667" r="23612" b="21667"/>
          <a:stretch/>
        </p:blipFill>
        <p:spPr>
          <a:xfrm>
            <a:off x="5044419" y="3960216"/>
            <a:ext cx="4099580" cy="28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5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562"/>
            <a:ext cx="8229600" cy="913037"/>
          </a:xfrm>
        </p:spPr>
        <p:txBody>
          <a:bodyPr>
            <a:normAutofit/>
          </a:bodyPr>
          <a:lstStyle/>
          <a:p>
            <a:r>
              <a:rPr lang="en-US" dirty="0"/>
              <a:t>Suggestions for Classroom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7598"/>
            <a:ext cx="8229600" cy="57065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Show both clips and ask students to compare</a:t>
            </a:r>
          </a:p>
          <a:p>
            <a:r>
              <a:rPr lang="en-US" dirty="0"/>
              <a:t>Let students develop questions about clip(s)</a:t>
            </a:r>
          </a:p>
          <a:p>
            <a:r>
              <a:rPr lang="en-US" dirty="0"/>
              <a:t>Have them list what information they need to answer questions</a:t>
            </a:r>
          </a:p>
          <a:p>
            <a:r>
              <a:rPr lang="en-US" dirty="0"/>
              <a:t>Extract information together or let them do it for themselves</a:t>
            </a:r>
          </a:p>
          <a:p>
            <a:r>
              <a:rPr lang="en-US" dirty="0"/>
              <a:t>Ask multiple choice conceptual questions about clip</a:t>
            </a:r>
          </a:p>
          <a:p>
            <a:r>
              <a:rPr lang="en-US" dirty="0"/>
              <a:t>Use clip to create an example problem, the clip will increase their engagement</a:t>
            </a:r>
          </a:p>
          <a:p>
            <a:r>
              <a:rPr lang="en-US" dirty="0"/>
              <a:t>Video analysis is difficult because of extra frames added, clips need to have “reverse </a:t>
            </a:r>
            <a:r>
              <a:rPr lang="en-US" dirty="0" err="1"/>
              <a:t>telecine</a:t>
            </a:r>
            <a:r>
              <a:rPr lang="en-US" dirty="0"/>
              <a:t>” processing to remove extra frames</a:t>
            </a:r>
          </a:p>
        </p:txBody>
      </p:sp>
    </p:spTree>
    <p:extLst>
      <p:ext uri="{BB962C8B-B14F-4D97-AF65-F5344CB8AC3E}">
        <p14:creationId xmlns:p14="http://schemas.microsoft.com/office/powerpoint/2010/main" val="2453745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6662</TotalTime>
  <Words>282</Words>
  <Application>Microsoft Macintosh PowerPoint</Application>
  <PresentationFormat>On-screen Show (4:3)</PresentationFormat>
  <Paragraphs>29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Suggestions for Classroom Use</vt:lpstr>
    </vt:vector>
  </TitlesOfParts>
  <Company>LGHS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Burns</dc:creator>
  <cp:lastModifiedBy>Dan Burns</cp:lastModifiedBy>
  <cp:revision>110</cp:revision>
  <dcterms:created xsi:type="dcterms:W3CDTF">2013-04-13T16:11:39Z</dcterms:created>
  <dcterms:modified xsi:type="dcterms:W3CDTF">2025-02-23T22:24:57Z</dcterms:modified>
</cp:coreProperties>
</file>