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80" r:id="rId2"/>
    <p:sldId id="282" r:id="rId3"/>
    <p:sldId id="283" r:id="rId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/>
    <p:restoredTop sz="94626"/>
  </p:normalViewPr>
  <p:slideViewPr>
    <p:cSldViewPr snapToGrid="0" snapToObjects="1">
      <p:cViewPr varScale="1">
        <p:scale>
          <a:sx n="107" d="100"/>
          <a:sy n="107" d="100"/>
        </p:scale>
        <p:origin x="2296" y="4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5" charset="0"/>
                <a:ea typeface="ＭＳ Ｐゴシック" pitchFamily="35" charset="-128"/>
                <a:cs typeface="ＭＳ Ｐゴシック" pitchFamily="3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813A2F0-07EA-544A-824A-BB73D29EC6BE}" type="datetime1">
              <a:rPr lang="en-US"/>
              <a:pPr>
                <a:defRPr/>
              </a:pPr>
              <a:t>2/23/25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5" charset="0"/>
                <a:ea typeface="ＭＳ Ｐゴシック" pitchFamily="35" charset="-128"/>
                <a:cs typeface="ＭＳ Ｐゴシック" pitchFamily="3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BFFEEBF-8C24-9240-A5A0-361EAF1E4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7486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5" charset="-128"/>
        <a:cs typeface="ＭＳ Ｐゴシック" pitchFamily="3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BFE7794-B47F-144A-ACDA-8AA615E1B797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396E0-A5EC-264C-B725-FC82BA487346}" type="datetime1">
              <a:rPr lang="en-US"/>
              <a:pPr>
                <a:defRPr/>
              </a:pPr>
              <a:t>2/23/25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4C813-D93D-BD44-99BF-B07C5B8B9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1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F3C30-9E1B-0146-804C-52CADCCE204A}" type="datetime1">
              <a:rPr lang="en-US"/>
              <a:pPr>
                <a:defRPr/>
              </a:pPr>
              <a:t>2/23/25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D99C6-6733-C547-8DB9-83FA328DB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81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D1A5F-E1AF-B44B-B8B0-1F806CF7BFF7}" type="datetime1">
              <a:rPr lang="en-US"/>
              <a:pPr>
                <a:defRPr/>
              </a:pPr>
              <a:t>2/23/25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9D784-9CD5-2C43-AA72-7C00C50C4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294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357A3-2EF4-0242-B9B5-44488C7D4A6F}" type="datetime1">
              <a:rPr lang="en-US"/>
              <a:pPr>
                <a:defRPr/>
              </a:pPr>
              <a:t>2/23/25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55F15-837C-7D48-BFF2-F4B49CE545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89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1D82E-9A7C-9E46-BB46-1975E4AA50F2}" type="datetime1">
              <a:rPr lang="en-US"/>
              <a:pPr>
                <a:defRPr/>
              </a:pPr>
              <a:t>2/23/25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4BB25-9352-E14C-8CCE-D2917714FC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10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1C546-FE66-634A-8FF4-2021E57205EC}" type="datetime1">
              <a:rPr lang="en-US"/>
              <a:pPr>
                <a:defRPr/>
              </a:pPr>
              <a:t>2/23/25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88F37-86AB-024A-AFA8-A1276B3A6D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695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5310E-AD26-AC4B-B3D0-F8F057D085F6}" type="datetime1">
              <a:rPr lang="en-US"/>
              <a:pPr>
                <a:defRPr/>
              </a:pPr>
              <a:t>2/23/25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0CEC1-5F6D-FC44-8354-91A683E09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88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B8BBC-4F3F-534B-8293-BE05C413C881}" type="datetime1">
              <a:rPr lang="en-US"/>
              <a:pPr>
                <a:defRPr/>
              </a:pPr>
              <a:t>2/23/25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9DE9A-5B79-0840-BF54-857F9F8C5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80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3E42C-CD3E-6645-9B16-08D827FBEEA8}" type="datetime1">
              <a:rPr lang="en-US"/>
              <a:pPr>
                <a:defRPr/>
              </a:pPr>
              <a:t>2/23/25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21459-A06E-3747-887D-5D6E918FB0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321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0AB24-5044-5A4B-B603-A0458A762BA3}" type="datetime1">
              <a:rPr lang="en-US"/>
              <a:pPr>
                <a:defRPr/>
              </a:pPr>
              <a:t>2/23/25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EE962-BEC2-B843-9329-4E17A70D8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686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AE574-9764-F54E-8123-FC7C33A117BE}" type="datetime1">
              <a:rPr lang="en-US"/>
              <a:pPr>
                <a:defRPr/>
              </a:pPr>
              <a:t>2/23/25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1E3E9-58DD-EA46-A204-A89131DAD8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40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29568C0F-F978-4940-8186-C1938C898497}" type="datetime1">
              <a:rPr lang="en-US"/>
              <a:pPr>
                <a:defRPr/>
              </a:pPr>
              <a:t>2/23/25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DD1BCA3E-52AB-E84C-A213-62E9B76D21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3" charset="-128"/>
          <a:cs typeface="ＭＳ Ｐゴシック" pitchFamily="3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pitchFamily="33" charset="-128"/>
          <a:cs typeface="ＭＳ Ｐゴシック" pitchFamily="3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pitchFamily="33" charset="-128"/>
          <a:cs typeface="ＭＳ Ｐゴシック" pitchFamily="3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pitchFamily="33" charset="-128"/>
          <a:cs typeface="ＭＳ Ｐゴシック" pitchFamily="3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pitchFamily="33" charset="-128"/>
          <a:cs typeface="ＭＳ Ｐゴシック" pitchFamily="3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pitchFamily="33" charset="-128"/>
          <a:cs typeface="ＭＳ Ｐゴシック" pitchFamily="3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pitchFamily="33" charset="-128"/>
          <a:cs typeface="ＭＳ Ｐゴシック" pitchFamily="3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pitchFamily="33" charset="-128"/>
          <a:cs typeface="ＭＳ Ｐゴシック" pitchFamily="3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pitchFamily="33" charset="-128"/>
          <a:cs typeface="ＭＳ Ｐゴシック" pitchFamily="3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3" charset="-128"/>
          <a:cs typeface="ＭＳ Ｐゴシック" pitchFamily="3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3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3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3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9.emf"/><Relationship Id="rId3" Type="http://schemas.openxmlformats.org/officeDocument/2006/relationships/image" Target="../media/image1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6.emf"/><Relationship Id="rId17" Type="http://schemas.openxmlformats.org/officeDocument/2006/relationships/oleObject" Target="../embeddings/oleObject7.bin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5.emf"/><Relationship Id="rId4" Type="http://schemas.openxmlformats.org/officeDocument/2006/relationships/image" Target="../media/image2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5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4.emf"/><Relationship Id="rId4" Type="http://schemas.openxmlformats.org/officeDocument/2006/relationships/image" Target="../media/image11.emf"/><Relationship Id="rId9" Type="http://schemas.openxmlformats.org/officeDocument/2006/relationships/oleObject" Target="../embeddings/oleObject1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898525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Could Bond</a:t>
            </a:r>
            <a:br>
              <a:rPr lang="en-US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Hold On?</a:t>
            </a:r>
          </a:p>
        </p:txBody>
      </p:sp>
      <p:pic>
        <p:nvPicPr>
          <p:cNvPr id="16386" name="Picture 3"/>
          <p:cNvPicPr>
            <a:picLocks noChangeAspect="1"/>
          </p:cNvPicPr>
          <p:nvPr/>
        </p:nvPicPr>
        <p:blipFill>
          <a:blip r:embed="rId3">
            <a:lum bright="8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0"/>
            <a:ext cx="2624137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5" r="17699"/>
          <a:stretch>
            <a:fillRect/>
          </a:stretch>
        </p:blipFill>
        <p:spPr bwMode="auto">
          <a:xfrm>
            <a:off x="6884988" y="84138"/>
            <a:ext cx="2020887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771775" y="1228725"/>
            <a:ext cx="39163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Bungee cords stretch 3-4x their length, assume 4x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752725" y="2060575"/>
            <a:ext cx="5564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L = 220/4 = 55 m, x = 220 – 55 =165 m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752725" y="2474913"/>
            <a:ext cx="5564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Find k, force constant of bungee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795713" y="2895600"/>
            <a:ext cx="4521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Find T, force from Bond</a:t>
            </a:r>
            <a:r>
              <a:rPr lang="ja-JP" altLang="en-US"/>
              <a:t>’</a:t>
            </a:r>
            <a:r>
              <a:rPr lang="en-US" altLang="ja-JP"/>
              <a:t>s hand</a:t>
            </a:r>
          </a:p>
          <a:p>
            <a:pPr eaLnBrk="1" hangingPunct="1"/>
            <a:r>
              <a:rPr lang="en-US"/>
              <a:t>FBD of Bond: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4869612" y="3801878"/>
            <a:ext cx="1411288" cy="1554162"/>
            <a:chOff x="6138836" y="4004459"/>
            <a:chExt cx="1513393" cy="1659627"/>
          </a:xfrm>
        </p:grpSpPr>
        <p:sp>
          <p:nvSpPr>
            <p:cNvPr id="30" name="Oval 29"/>
            <p:cNvSpPr/>
            <p:nvPr/>
          </p:nvSpPr>
          <p:spPr>
            <a:xfrm>
              <a:off x="6443558" y="4748663"/>
              <a:ext cx="440909" cy="44245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rot="5400000" flipH="1" flipV="1">
              <a:off x="6294467" y="4376558"/>
              <a:ext cx="745900" cy="170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rot="16200000" flipH="1">
              <a:off x="6405944" y="5296214"/>
              <a:ext cx="732338" cy="340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414" name="TextBox 39"/>
            <p:cNvSpPr txBox="1">
              <a:spLocks noChangeArrowheads="1"/>
            </p:cNvSpPr>
            <p:nvPr/>
          </p:nvSpPr>
          <p:spPr bwMode="auto">
            <a:xfrm>
              <a:off x="6668546" y="4186757"/>
              <a:ext cx="983683" cy="394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F</a:t>
              </a:r>
              <a:r>
                <a:rPr lang="en-US" sz="1800" baseline="-25000"/>
                <a:t> </a:t>
              </a:r>
              <a:r>
                <a:rPr lang="en-US" sz="1800"/>
                <a:t>= kx</a:t>
              </a:r>
            </a:p>
          </p:txBody>
        </p:sp>
        <p:sp>
          <p:nvSpPr>
            <p:cNvPr id="16415" name="TextBox 40"/>
            <p:cNvSpPr txBox="1">
              <a:spLocks noChangeArrowheads="1"/>
            </p:cNvSpPr>
            <p:nvPr/>
          </p:nvSpPr>
          <p:spPr bwMode="auto">
            <a:xfrm>
              <a:off x="6179894" y="5190452"/>
              <a:ext cx="527328" cy="394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T</a:t>
              </a:r>
            </a:p>
          </p:txBody>
        </p:sp>
        <p:sp>
          <p:nvSpPr>
            <p:cNvPr id="16416" name="TextBox 41"/>
            <p:cNvSpPr txBox="1">
              <a:spLocks noChangeArrowheads="1"/>
            </p:cNvSpPr>
            <p:nvPr/>
          </p:nvSpPr>
          <p:spPr bwMode="auto">
            <a:xfrm>
              <a:off x="6884467" y="5191117"/>
              <a:ext cx="638562" cy="394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mg</a:t>
              </a: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rot="16200000" flipH="1">
              <a:off x="6194852" y="5296214"/>
              <a:ext cx="732338" cy="340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rot="5400000" flipH="1" flipV="1">
              <a:off x="5863365" y="4279930"/>
              <a:ext cx="552644" cy="170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419" name="TextBox 46"/>
            <p:cNvSpPr txBox="1">
              <a:spLocks noChangeArrowheads="1"/>
            </p:cNvSpPr>
            <p:nvPr/>
          </p:nvSpPr>
          <p:spPr bwMode="auto">
            <a:xfrm>
              <a:off x="6140425" y="4186757"/>
              <a:ext cx="422016" cy="394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+</a:t>
              </a:r>
            </a:p>
          </p:txBody>
        </p:sp>
      </p:grpSp>
      <p:graphicFrame>
        <p:nvGraphicFramePr>
          <p:cNvPr id="4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235567"/>
              </p:ext>
            </p:extLst>
          </p:nvPr>
        </p:nvGraphicFramePr>
        <p:xfrm>
          <a:off x="6358936" y="3789363"/>
          <a:ext cx="2732088" cy="223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33500" imgH="1092200" progId="Equation.3">
                  <p:embed/>
                </p:oleObj>
              </mc:Choice>
              <mc:Fallback>
                <p:oleObj name="Equation" r:id="rId5" imgW="1333500" imgH="1092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8936" y="3789363"/>
                        <a:ext cx="2732088" cy="223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5221288" y="6027738"/>
            <a:ext cx="39481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Conclusion: Yes, but would that little hook hold?</a:t>
            </a:r>
          </a:p>
        </p:txBody>
      </p:sp>
      <p:grpSp>
        <p:nvGrpSpPr>
          <p:cNvPr id="16396" name="Group 60"/>
          <p:cNvGrpSpPr>
            <a:grpSpLocks/>
          </p:cNvGrpSpPr>
          <p:nvPr/>
        </p:nvGrpSpPr>
        <p:grpSpPr bwMode="auto">
          <a:xfrm>
            <a:off x="0" y="1763713"/>
            <a:ext cx="3106738" cy="3716337"/>
            <a:chOff x="-362" y="1763908"/>
            <a:chExt cx="3106826" cy="3715512"/>
          </a:xfrm>
        </p:grpSpPr>
        <p:sp>
          <p:nvSpPr>
            <p:cNvPr id="16401" name="TextBox 22"/>
            <p:cNvSpPr txBox="1">
              <a:spLocks noChangeArrowheads="1"/>
            </p:cNvSpPr>
            <p:nvPr/>
          </p:nvSpPr>
          <p:spPr bwMode="auto">
            <a:xfrm>
              <a:off x="1034942" y="2060150"/>
              <a:ext cx="14487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L – length</a:t>
              </a:r>
            </a:p>
            <a:p>
              <a:pPr eaLnBrk="1" hangingPunct="1"/>
              <a:r>
                <a:rPr lang="en-US" sz="1800"/>
                <a:t>of bungee</a:t>
              </a:r>
            </a:p>
          </p:txBody>
        </p:sp>
        <p:sp>
          <p:nvSpPr>
            <p:cNvPr id="16402" name="TextBox 23"/>
            <p:cNvSpPr txBox="1">
              <a:spLocks noChangeArrowheads="1"/>
            </p:cNvSpPr>
            <p:nvPr/>
          </p:nvSpPr>
          <p:spPr bwMode="auto">
            <a:xfrm>
              <a:off x="1036531" y="4003219"/>
              <a:ext cx="206993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x – bungee</a:t>
              </a:r>
            </a:p>
            <a:p>
              <a:pPr eaLnBrk="1" hangingPunct="1"/>
              <a:r>
                <a:rPr lang="en-US" sz="1800"/>
                <a:t>stretch</a:t>
              </a:r>
            </a:p>
            <a:p>
              <a:pPr eaLnBrk="1" hangingPunct="1"/>
              <a:r>
                <a:rPr lang="en-US" sz="1800"/>
                <a:t>distance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82206" y="1763908"/>
              <a:ext cx="733446" cy="1587"/>
            </a:xfrm>
            <a:prstGeom prst="line">
              <a:avLst/>
            </a:prstGeom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-940517" y="3620077"/>
              <a:ext cx="3713925" cy="1587"/>
            </a:xfrm>
            <a:prstGeom prst="line">
              <a:avLst/>
            </a:prstGeom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915652" y="5477833"/>
              <a:ext cx="700107" cy="1587"/>
            </a:xfrm>
            <a:prstGeom prst="line">
              <a:avLst/>
            </a:prstGeom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712621" y="2467015"/>
              <a:ext cx="1406213" cy="0"/>
            </a:xfrm>
            <a:prstGeom prst="line">
              <a:avLst/>
            </a:prstGeom>
            <a:ln>
              <a:solidFill>
                <a:schemeClr val="tx1"/>
              </a:solidFill>
              <a:headEnd type="stealth" w="med" len="lg"/>
              <a:tailEnd type="stealth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261871" y="4323978"/>
              <a:ext cx="2307713" cy="0"/>
            </a:xfrm>
            <a:prstGeom prst="line">
              <a:avLst/>
            </a:prstGeom>
            <a:ln>
              <a:solidFill>
                <a:schemeClr val="tx1"/>
              </a:solidFill>
              <a:headEnd type="stealth" w="med" len="lg"/>
              <a:tailEnd type="stealth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5400000" flipH="1" flipV="1">
              <a:off x="-331983" y="2467014"/>
              <a:ext cx="1404626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5400000">
              <a:off x="-631955" y="4477930"/>
              <a:ext cx="1996632" cy="635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410" name="TextBox 52"/>
            <p:cNvSpPr txBox="1">
              <a:spLocks noChangeArrowheads="1"/>
            </p:cNvSpPr>
            <p:nvPr/>
          </p:nvSpPr>
          <p:spPr bwMode="auto">
            <a:xfrm>
              <a:off x="-362" y="3113703"/>
              <a:ext cx="9151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220 m</a:t>
              </a: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361950" y="5675313"/>
            <a:ext cx="2286000" cy="1200150"/>
            <a:chOff x="362684" y="5675007"/>
            <a:chExt cx="2285914" cy="1200328"/>
          </a:xfrm>
        </p:grpSpPr>
        <p:sp>
          <p:nvSpPr>
            <p:cNvPr id="16399" name="TextBox 53"/>
            <p:cNvSpPr txBox="1">
              <a:spLocks noChangeArrowheads="1"/>
            </p:cNvSpPr>
            <p:nvPr/>
          </p:nvSpPr>
          <p:spPr bwMode="auto">
            <a:xfrm>
              <a:off x="362684" y="5675007"/>
              <a:ext cx="2285914" cy="12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Low, but Q could make one!</a:t>
              </a:r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>
              <a:off x="1227839" y="6635586"/>
              <a:ext cx="969926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98" name="Rectangle 36"/>
          <p:cNvSpPr>
            <a:spLocks noChangeArrowheads="1"/>
          </p:cNvSpPr>
          <p:nvPr/>
        </p:nvSpPr>
        <p:spPr bwMode="auto">
          <a:xfrm>
            <a:off x="1317625" y="1258888"/>
            <a:ext cx="1435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m</a:t>
            </a:r>
            <a:r>
              <a:rPr lang="en-US" baseline="-25000"/>
              <a:t>B</a:t>
            </a:r>
            <a:r>
              <a:rPr lang="en-US"/>
              <a:t> = 100 kg</a:t>
            </a:r>
          </a:p>
        </p:txBody>
      </p:sp>
      <p:graphicFrame>
        <p:nvGraphicFramePr>
          <p:cNvPr id="3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5071896"/>
              </p:ext>
            </p:extLst>
          </p:nvPr>
        </p:nvGraphicFramePr>
        <p:xfrm>
          <a:off x="2350364" y="3005385"/>
          <a:ext cx="1008062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82600" imgH="228600" progId="Equation.3">
                  <p:embed/>
                </p:oleObj>
              </mc:Choice>
              <mc:Fallback>
                <p:oleObj name="Equation" r:id="rId7" imgW="482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0364" y="3005385"/>
                        <a:ext cx="1008062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5372989"/>
              </p:ext>
            </p:extLst>
          </p:nvPr>
        </p:nvGraphicFramePr>
        <p:xfrm>
          <a:off x="2332597" y="3482975"/>
          <a:ext cx="1089025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20700" imgH="228600" progId="Equation.3">
                  <p:embed/>
                </p:oleObj>
              </mc:Choice>
              <mc:Fallback>
                <p:oleObj name="Equation" r:id="rId9" imgW="520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2597" y="3482975"/>
                        <a:ext cx="1089025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0254023"/>
              </p:ext>
            </p:extLst>
          </p:nvPr>
        </p:nvGraphicFramePr>
        <p:xfrm>
          <a:off x="2350364" y="3931298"/>
          <a:ext cx="159067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762000" imgH="393700" progId="Equation.3">
                  <p:embed/>
                </p:oleObj>
              </mc:Choice>
              <mc:Fallback>
                <p:oleObj name="Equation" r:id="rId11" imgW="762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0364" y="3931298"/>
                        <a:ext cx="1590675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1735907"/>
              </p:ext>
            </p:extLst>
          </p:nvPr>
        </p:nvGraphicFramePr>
        <p:xfrm>
          <a:off x="1984375" y="4728794"/>
          <a:ext cx="132715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635000" imgH="393700" progId="Equation.3">
                  <p:embed/>
                </p:oleObj>
              </mc:Choice>
              <mc:Fallback>
                <p:oleObj name="Equation" r:id="rId13" imgW="635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375" y="4728794"/>
                        <a:ext cx="1327150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919679"/>
              </p:ext>
            </p:extLst>
          </p:nvPr>
        </p:nvGraphicFramePr>
        <p:xfrm>
          <a:off x="3421622" y="4914531"/>
          <a:ext cx="11938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571500" imgH="177800" progId="Equation.3">
                  <p:embed/>
                </p:oleObj>
              </mc:Choice>
              <mc:Fallback>
                <p:oleObj name="Equation" r:id="rId15" imgW="5715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1622" y="4914531"/>
                        <a:ext cx="11938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8721161"/>
              </p:ext>
            </p:extLst>
          </p:nvPr>
        </p:nvGraphicFramePr>
        <p:xfrm>
          <a:off x="2394117" y="5557837"/>
          <a:ext cx="3529013" cy="130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689100" imgH="622300" progId="Equation.3">
                  <p:embed/>
                </p:oleObj>
              </mc:Choice>
              <mc:Fallback>
                <p:oleObj name="Equation" r:id="rId17" imgW="1689100" imgH="622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4117" y="5557837"/>
                        <a:ext cx="3529013" cy="1300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9" grpId="0"/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84163" y="-57150"/>
            <a:ext cx="8229600" cy="663575"/>
          </a:xfrm>
        </p:spPr>
        <p:txBody>
          <a:bodyPr/>
          <a:lstStyle/>
          <a:p>
            <a:pPr algn="l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More Bond Bungee Analysis</a:t>
            </a:r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1068388"/>
            <a:ext cx="2540000" cy="17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231775" y="606425"/>
            <a:ext cx="868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What was Bond</a:t>
            </a:r>
            <a:r>
              <a:rPr lang="ja-JP" altLang="en-US"/>
              <a:t>’</a:t>
            </a:r>
            <a:r>
              <a:rPr lang="en-US" altLang="ja-JP"/>
              <a:t>s Maximum Velocity? (Ignore Air Resistance)</a:t>
            </a:r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303587" y="1220788"/>
            <a:ext cx="561498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When did Bond Have Max velocity?</a:t>
            </a:r>
          </a:p>
          <a:p>
            <a:pPr eaLnBrk="1" hangingPunct="1"/>
            <a:r>
              <a:rPr lang="en-US" dirty="0"/>
              <a:t>	A. Before the bungee stretched</a:t>
            </a:r>
          </a:p>
          <a:p>
            <a:pPr eaLnBrk="1" hangingPunct="1"/>
            <a:r>
              <a:rPr lang="en-US" dirty="0"/>
              <a:t>	B. Just as bungee started stretching</a:t>
            </a:r>
          </a:p>
          <a:p>
            <a:pPr eaLnBrk="1" hangingPunct="1"/>
            <a:r>
              <a:rPr lang="en-US" dirty="0"/>
              <a:t>	C. After bungee started stretching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3778354" y="2369063"/>
            <a:ext cx="4904148" cy="503237"/>
          </a:xfrm>
          <a:prstGeom prst="rect">
            <a:avLst/>
          </a:prstGeom>
          <a:solidFill>
            <a:srgbClr val="FF0000">
              <a:alpha val="1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92113" y="4227513"/>
            <a:ext cx="1411287" cy="1798637"/>
            <a:chOff x="4632418" y="3858439"/>
            <a:chExt cx="1410657" cy="1797652"/>
          </a:xfrm>
        </p:grpSpPr>
        <p:sp>
          <p:nvSpPr>
            <p:cNvPr id="9" name="Oval 8"/>
            <p:cNvSpPr/>
            <p:nvPr/>
          </p:nvSpPr>
          <p:spPr>
            <a:xfrm>
              <a:off x="4916453" y="4556556"/>
              <a:ext cx="410979" cy="41411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rot="5400000" flipH="1" flipV="1">
              <a:off x="4776058" y="4206704"/>
              <a:ext cx="698117" cy="15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16200000" flipH="1">
              <a:off x="4780025" y="5311791"/>
              <a:ext cx="685424" cy="317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461" name="TextBox 11"/>
            <p:cNvSpPr txBox="1">
              <a:spLocks noChangeArrowheads="1"/>
            </p:cNvSpPr>
            <p:nvPr/>
          </p:nvSpPr>
          <p:spPr bwMode="auto">
            <a:xfrm>
              <a:off x="5126168" y="4029281"/>
              <a:ext cx="9169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F</a:t>
              </a:r>
              <a:r>
                <a:rPr lang="en-US" sz="1800" baseline="-25000"/>
                <a:t> </a:t>
              </a:r>
              <a:r>
                <a:rPr lang="en-US" sz="1800"/>
                <a:t>= kx</a:t>
              </a:r>
            </a:p>
          </p:txBody>
        </p:sp>
        <p:sp>
          <p:nvSpPr>
            <p:cNvPr id="18462" name="TextBox 13"/>
            <p:cNvSpPr txBox="1">
              <a:spLocks noChangeArrowheads="1"/>
            </p:cNvSpPr>
            <p:nvPr/>
          </p:nvSpPr>
          <p:spPr bwMode="auto">
            <a:xfrm>
              <a:off x="5121613" y="5154564"/>
              <a:ext cx="59521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mg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rot="5400000" flipH="1" flipV="1">
              <a:off x="4374590" y="4116267"/>
              <a:ext cx="517242" cy="15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464" name="TextBox 16"/>
            <p:cNvSpPr txBox="1">
              <a:spLocks noChangeArrowheads="1"/>
            </p:cNvSpPr>
            <p:nvPr/>
          </p:nvSpPr>
          <p:spPr bwMode="auto">
            <a:xfrm>
              <a:off x="4633898" y="4029281"/>
              <a:ext cx="39336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+</a:t>
              </a:r>
            </a:p>
          </p:txBody>
        </p:sp>
      </p:grpSp>
      <p:graphicFrame>
        <p:nvGraphicFramePr>
          <p:cNvPr id="19" name="Object 3"/>
          <p:cNvGraphicFramePr>
            <a:graphicFrameLocks noChangeAspect="1"/>
          </p:cNvGraphicFramePr>
          <p:nvPr/>
        </p:nvGraphicFramePr>
        <p:xfrm>
          <a:off x="2771775" y="4568825"/>
          <a:ext cx="3940175" cy="182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52600" imgH="812800" progId="Equation.3">
                  <p:embed/>
                </p:oleObj>
              </mc:Choice>
              <mc:Fallback>
                <p:oleObj name="Equation" r:id="rId3" imgW="1752600" imgH="812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4568825"/>
                        <a:ext cx="3940175" cy="182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19063" y="2790825"/>
            <a:ext cx="3505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Maximum velocity occurs when acceleration is zero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31775" y="6396038"/>
            <a:ext cx="8686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Maximum velocity occurs when bungee has stretched 61.25 m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181600" y="3768725"/>
            <a:ext cx="39624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Bond does NOT start to slow down until bungee pulls up more than gravity pulls down</a:t>
            </a:r>
          </a:p>
        </p:txBody>
      </p:sp>
      <p:sp>
        <p:nvSpPr>
          <p:cNvPr id="18444" name="TextBox 13"/>
          <p:cNvSpPr txBox="1">
            <a:spLocks noChangeArrowheads="1"/>
          </p:cNvSpPr>
          <p:nvPr/>
        </p:nvSpPr>
        <p:spPr bwMode="auto">
          <a:xfrm>
            <a:off x="7124700" y="0"/>
            <a:ext cx="1389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m = 100 kg</a:t>
            </a:r>
          </a:p>
        </p:txBody>
      </p:sp>
      <p:sp>
        <p:nvSpPr>
          <p:cNvPr id="18445" name="TextBox 13"/>
          <p:cNvSpPr txBox="1">
            <a:spLocks noChangeArrowheads="1"/>
          </p:cNvSpPr>
          <p:nvPr/>
        </p:nvSpPr>
        <p:spPr bwMode="auto">
          <a:xfrm>
            <a:off x="7124700" y="369888"/>
            <a:ext cx="1389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L = 55 m</a:t>
            </a:r>
          </a:p>
        </p:txBody>
      </p:sp>
      <p:sp>
        <p:nvSpPr>
          <p:cNvPr id="18446" name="Rectangle 25"/>
          <p:cNvSpPr>
            <a:spLocks noChangeArrowheads="1"/>
          </p:cNvSpPr>
          <p:nvPr/>
        </p:nvSpPr>
        <p:spPr bwMode="auto">
          <a:xfrm>
            <a:off x="6122988" y="5337175"/>
            <a:ext cx="30210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http://youtu.be/zJ6Hy4ISq6I</a:t>
            </a:r>
          </a:p>
        </p:txBody>
      </p: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-76200" y="3068638"/>
            <a:ext cx="3106738" cy="3714750"/>
            <a:chOff x="-362" y="1763908"/>
            <a:chExt cx="3106826" cy="3715512"/>
          </a:xfrm>
        </p:grpSpPr>
        <p:sp>
          <p:nvSpPr>
            <p:cNvPr id="18448" name="TextBox 22"/>
            <p:cNvSpPr txBox="1">
              <a:spLocks noChangeArrowheads="1"/>
            </p:cNvSpPr>
            <p:nvPr/>
          </p:nvSpPr>
          <p:spPr bwMode="auto">
            <a:xfrm>
              <a:off x="1034942" y="2060150"/>
              <a:ext cx="14487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L – length</a:t>
              </a:r>
            </a:p>
            <a:p>
              <a:pPr eaLnBrk="1" hangingPunct="1"/>
              <a:r>
                <a:rPr lang="en-US" sz="1800"/>
                <a:t>of bungee</a:t>
              </a:r>
            </a:p>
          </p:txBody>
        </p:sp>
        <p:sp>
          <p:nvSpPr>
            <p:cNvPr id="18449" name="TextBox 23"/>
            <p:cNvSpPr txBox="1">
              <a:spLocks noChangeArrowheads="1"/>
            </p:cNvSpPr>
            <p:nvPr/>
          </p:nvSpPr>
          <p:spPr bwMode="auto">
            <a:xfrm>
              <a:off x="1036531" y="4003219"/>
              <a:ext cx="206993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x – bungee</a:t>
              </a:r>
            </a:p>
            <a:p>
              <a:pPr eaLnBrk="1" hangingPunct="1"/>
              <a:r>
                <a:rPr lang="en-US" sz="1800"/>
                <a:t>stretch</a:t>
              </a:r>
            </a:p>
            <a:p>
              <a:pPr eaLnBrk="1" hangingPunct="1"/>
              <a:r>
                <a:rPr lang="en-US" sz="1800"/>
                <a:t>distance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182206" y="1763908"/>
              <a:ext cx="733446" cy="1587"/>
            </a:xfrm>
            <a:prstGeom prst="line">
              <a:avLst/>
            </a:prstGeom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-940516" y="3620076"/>
              <a:ext cx="3713924" cy="1587"/>
            </a:xfrm>
            <a:prstGeom prst="line">
              <a:avLst/>
            </a:prstGeom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915652" y="5477832"/>
              <a:ext cx="700107" cy="1588"/>
            </a:xfrm>
            <a:prstGeom prst="line">
              <a:avLst/>
            </a:prstGeom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712321" y="2467315"/>
              <a:ext cx="1406814" cy="0"/>
            </a:xfrm>
            <a:prstGeom prst="line">
              <a:avLst/>
            </a:prstGeom>
            <a:ln>
              <a:solidFill>
                <a:schemeClr val="tx1"/>
              </a:solidFill>
              <a:headEnd type="stealth" w="med" len="lg"/>
              <a:tailEnd type="stealth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62173" y="4324277"/>
              <a:ext cx="2307110" cy="0"/>
            </a:xfrm>
            <a:prstGeom prst="line">
              <a:avLst/>
            </a:prstGeom>
            <a:ln>
              <a:solidFill>
                <a:schemeClr val="tx1"/>
              </a:solidFill>
              <a:headEnd type="stealth" w="med" len="lg"/>
              <a:tailEnd type="stealth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rot="5400000" flipH="1" flipV="1">
              <a:off x="-332283" y="2467314"/>
              <a:ext cx="1405226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5400000">
              <a:off x="-631587" y="4478296"/>
              <a:ext cx="1995897" cy="635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457" name="TextBox 52"/>
            <p:cNvSpPr txBox="1">
              <a:spLocks noChangeArrowheads="1"/>
            </p:cNvSpPr>
            <p:nvPr/>
          </p:nvSpPr>
          <p:spPr bwMode="auto">
            <a:xfrm>
              <a:off x="-362" y="3113703"/>
              <a:ext cx="9151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220 m</a:t>
              </a:r>
            </a:p>
          </p:txBody>
        </p:sp>
      </p:grpSp>
      <p:graphicFrame>
        <p:nvGraphicFramePr>
          <p:cNvPr id="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496870"/>
              </p:ext>
            </p:extLst>
          </p:nvPr>
        </p:nvGraphicFramePr>
        <p:xfrm>
          <a:off x="3101615" y="1157812"/>
          <a:ext cx="989013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82600" imgH="228600" progId="Equation.3">
                  <p:embed/>
                </p:oleObj>
              </mc:Choice>
              <mc:Fallback>
                <p:oleObj name="Equation" r:id="rId5" imgW="482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1615" y="1157812"/>
                        <a:ext cx="989013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360093"/>
              </p:ext>
            </p:extLst>
          </p:nvPr>
        </p:nvGraphicFramePr>
        <p:xfrm>
          <a:off x="3084513" y="1750048"/>
          <a:ext cx="1560513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62000" imgH="228600" progId="Equation.3">
                  <p:embed/>
                </p:oleObj>
              </mc:Choice>
              <mc:Fallback>
                <p:oleObj name="Equation" r:id="rId7" imgW="762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4513" y="1750048"/>
                        <a:ext cx="1560513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5622573"/>
              </p:ext>
            </p:extLst>
          </p:nvPr>
        </p:nvGraphicFramePr>
        <p:xfrm>
          <a:off x="3101615" y="2287588"/>
          <a:ext cx="2574925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57300" imgH="393700" progId="Equation.3">
                  <p:embed/>
                </p:oleObj>
              </mc:Choice>
              <mc:Fallback>
                <p:oleObj name="Equation" r:id="rId9" imgW="12573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1615" y="2287588"/>
                        <a:ext cx="2574925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9785365"/>
              </p:ext>
            </p:extLst>
          </p:nvPr>
        </p:nvGraphicFramePr>
        <p:xfrm>
          <a:off x="3030538" y="2952751"/>
          <a:ext cx="6059487" cy="1274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959100" imgH="622300" progId="Equation.3">
                  <p:embed/>
                </p:oleObj>
              </mc:Choice>
              <mc:Fallback>
                <p:oleObj name="Equation" r:id="rId11" imgW="2959100" imgH="622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0538" y="2952751"/>
                        <a:ext cx="6059487" cy="1274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 animBg="1"/>
      <p:bldP spid="7" grpId="1" animBg="1"/>
      <p:bldP spid="20" grpId="0"/>
      <p:bldP spid="21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23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More Bond Bungee Analysis</a:t>
            </a:r>
          </a:p>
        </p:txBody>
      </p:sp>
      <p:sp>
        <p:nvSpPr>
          <p:cNvPr id="19458" name="TextBox 3"/>
          <p:cNvSpPr txBox="1">
            <a:spLocks noChangeArrowheads="1"/>
          </p:cNvSpPr>
          <p:nvPr/>
        </p:nvSpPr>
        <p:spPr bwMode="auto">
          <a:xfrm>
            <a:off x="2178050" y="622300"/>
            <a:ext cx="4738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How did Q Calculate x given L?</a:t>
            </a:r>
          </a:p>
        </p:txBody>
      </p:sp>
      <p:pic>
        <p:nvPicPr>
          <p:cNvPr id="1945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1084263"/>
            <a:ext cx="356235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1036638" y="2060575"/>
            <a:ext cx="1449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L = 55 m</a:t>
            </a:r>
          </a:p>
        </p:txBody>
      </p:sp>
      <p:sp>
        <p:nvSpPr>
          <p:cNvPr id="19461" name="TextBox 6"/>
          <p:cNvSpPr txBox="1">
            <a:spLocks noChangeArrowheads="1"/>
          </p:cNvSpPr>
          <p:nvPr/>
        </p:nvSpPr>
        <p:spPr bwMode="auto">
          <a:xfrm>
            <a:off x="1036638" y="4003675"/>
            <a:ext cx="895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x = ?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80975" y="1763713"/>
            <a:ext cx="735013" cy="1587"/>
          </a:xfrm>
          <a:prstGeom prst="line">
            <a:avLst/>
          </a:prstGeom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-940594" y="3621882"/>
            <a:ext cx="3713163" cy="0"/>
          </a:xfrm>
          <a:prstGeom prst="line">
            <a:avLst/>
          </a:prstGeom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15988" y="5478463"/>
            <a:ext cx="700087" cy="1587"/>
          </a:xfrm>
          <a:prstGeom prst="line">
            <a:avLst/>
          </a:prstGeom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711994" y="2467769"/>
            <a:ext cx="1404938" cy="0"/>
          </a:xfrm>
          <a:prstGeom prst="line">
            <a:avLst/>
          </a:prstGeom>
          <a:ln>
            <a:solidFill>
              <a:schemeClr val="tx1"/>
            </a:solidFill>
            <a:headEnd type="stealth" w="med" len="lg"/>
            <a:tailEnd type="stealth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60350" y="4324351"/>
            <a:ext cx="2308225" cy="0"/>
          </a:xfrm>
          <a:prstGeom prst="line">
            <a:avLst/>
          </a:prstGeom>
          <a:ln>
            <a:solidFill>
              <a:schemeClr val="tx1"/>
            </a:solidFill>
            <a:headEnd type="stealth" w="med" len="lg"/>
            <a:tailEnd type="stealth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-332581" y="2467769"/>
            <a:ext cx="140493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-632619" y="4477544"/>
            <a:ext cx="1997075" cy="79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69" name="TextBox 14"/>
          <p:cNvSpPr txBox="1">
            <a:spLocks noChangeArrowheads="1"/>
          </p:cNvSpPr>
          <p:nvPr/>
        </p:nvSpPr>
        <p:spPr bwMode="auto">
          <a:xfrm>
            <a:off x="0" y="3113088"/>
            <a:ext cx="91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220 m</a:t>
            </a:r>
          </a:p>
        </p:txBody>
      </p:sp>
      <p:sp>
        <p:nvSpPr>
          <p:cNvPr id="19470" name="TextBox 15"/>
          <p:cNvSpPr txBox="1">
            <a:spLocks noChangeArrowheads="1"/>
          </p:cNvSpPr>
          <p:nvPr/>
        </p:nvSpPr>
        <p:spPr bwMode="auto">
          <a:xfrm>
            <a:off x="361950" y="668338"/>
            <a:ext cx="18161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k = 16 N/m</a:t>
            </a:r>
          </a:p>
          <a:p>
            <a:pPr eaLnBrk="1" hangingPunct="1"/>
            <a:r>
              <a:rPr lang="en-US"/>
              <a:t>m = 100 kg</a:t>
            </a:r>
          </a:p>
        </p:txBody>
      </p:sp>
      <p:graphicFrame>
        <p:nvGraphicFramePr>
          <p:cNvPr id="17" name="Object 2"/>
          <p:cNvGraphicFramePr>
            <a:graphicFrameLocks noChangeAspect="1"/>
          </p:cNvGraphicFramePr>
          <p:nvPr/>
        </p:nvGraphicFramePr>
        <p:xfrm>
          <a:off x="1947863" y="3359150"/>
          <a:ext cx="5986462" cy="330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41600" imgH="1460500" progId="Equation.3">
                  <p:embed/>
                </p:oleObj>
              </mc:Choice>
              <mc:Fallback>
                <p:oleObj name="Equation" r:id="rId3" imgW="2641600" imgH="14605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7863" y="3359150"/>
                        <a:ext cx="5986462" cy="330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931988" y="2959100"/>
            <a:ext cx="53848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What is h?</a:t>
            </a:r>
          </a:p>
          <a:p>
            <a:pPr eaLnBrk="1" hangingPunct="1"/>
            <a:r>
              <a:rPr lang="en-US"/>
              <a:t>	A. h = x</a:t>
            </a:r>
          </a:p>
          <a:p>
            <a:pPr eaLnBrk="1" hangingPunct="1"/>
            <a:r>
              <a:rPr lang="en-US"/>
              <a:t>	B. h = L</a:t>
            </a:r>
          </a:p>
          <a:p>
            <a:pPr eaLnBrk="1" hangingPunct="1"/>
            <a:r>
              <a:rPr lang="en-US"/>
              <a:t>	C. h = L + x</a:t>
            </a:r>
          </a:p>
          <a:p>
            <a:pPr eaLnBrk="1" hangingPunct="1"/>
            <a:r>
              <a:rPr lang="en-US"/>
              <a:t>	D. h = L - x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361406" y="4177506"/>
            <a:ext cx="2185988" cy="252412"/>
          </a:xfrm>
          <a:prstGeom prst="rect">
            <a:avLst/>
          </a:prstGeom>
          <a:solidFill>
            <a:srgbClr val="FF0000">
              <a:alpha val="1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789238" y="2882900"/>
            <a:ext cx="1808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h = L + x</a:t>
            </a:r>
          </a:p>
        </p:txBody>
      </p:sp>
      <p:graphicFrame>
        <p:nvGraphicFramePr>
          <p:cNvPr id="21" name="Object 3"/>
          <p:cNvGraphicFramePr>
            <a:graphicFrameLocks noChangeAspect="1"/>
          </p:cNvGraphicFramePr>
          <p:nvPr/>
        </p:nvGraphicFramePr>
        <p:xfrm>
          <a:off x="2789238" y="1084263"/>
          <a:ext cx="1587500" cy="179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62000" imgH="863600" progId="Equation.3">
                  <p:embed/>
                </p:oleObj>
              </mc:Choice>
              <mc:Fallback>
                <p:oleObj name="Equation" r:id="rId5" imgW="762000" imgH="863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9238" y="1084263"/>
                        <a:ext cx="1587500" cy="179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291263" y="3908425"/>
            <a:ext cx="28257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More U</a:t>
            </a:r>
            <a:r>
              <a:rPr lang="en-US" baseline="-25000"/>
              <a:t>g</a:t>
            </a:r>
            <a:r>
              <a:rPr lang="en-US"/>
              <a:t> goes into U</a:t>
            </a:r>
            <a:r>
              <a:rPr lang="en-US" baseline="-25000"/>
              <a:t>E</a:t>
            </a:r>
            <a:r>
              <a:rPr lang="en-US"/>
              <a:t> as bungee stretches and Bond falls further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 animBg="1"/>
      <p:bldP spid="19" grpId="1" animBg="1"/>
      <p:bldP spid="20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8438</TotalTime>
  <Words>282</Words>
  <Application>Microsoft Macintosh PowerPoint</Application>
  <PresentationFormat>On-screen Show (4:3)</PresentationFormat>
  <Paragraphs>55</Paragraphs>
  <Slides>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Office Theme</vt:lpstr>
      <vt:lpstr>Equation</vt:lpstr>
      <vt:lpstr>Could Bond Hold On?</vt:lpstr>
      <vt:lpstr>More Bond Bungee Analysis</vt:lpstr>
      <vt:lpstr>More Bond Bungee Analysis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Response Questions</dc:title>
  <dc:creator>mac user</dc:creator>
  <cp:lastModifiedBy>Dan Burns</cp:lastModifiedBy>
  <cp:revision>75</cp:revision>
  <dcterms:created xsi:type="dcterms:W3CDTF">2011-11-10T15:29:56Z</dcterms:created>
  <dcterms:modified xsi:type="dcterms:W3CDTF">2025-02-23T21:58:59Z</dcterms:modified>
</cp:coreProperties>
</file>