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96" r:id="rId2"/>
    <p:sldId id="298" r:id="rId3"/>
    <p:sldId id="287" r:id="rId4"/>
    <p:sldId id="28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408"/>
    <a:srgbClr val="ECDD00"/>
    <a:srgbClr val="D6C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2304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90669-2810-444E-B8A6-063A02AA2D98}" type="datetimeFigureOut">
              <a:rPr lang="en-US" smtClean="0"/>
              <a:t>2/23/25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46945-EB5C-4645-8EFD-DE789D0EF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1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431E-89FE-9B4D-AF1A-4437AA9B4D4E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5007-81FE-C144-A167-2902FDB7D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431E-89FE-9B4D-AF1A-4437AA9B4D4E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5007-81FE-C144-A167-2902FDB7D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2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431E-89FE-9B4D-AF1A-4437AA9B4D4E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5007-81FE-C144-A167-2902FDB7D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7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431E-89FE-9B4D-AF1A-4437AA9B4D4E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5007-81FE-C144-A167-2902FDB7D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1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431E-89FE-9B4D-AF1A-4437AA9B4D4E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5007-81FE-C144-A167-2902FDB7D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431E-89FE-9B4D-AF1A-4437AA9B4D4E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5007-81FE-C144-A167-2902FDB7D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431E-89FE-9B4D-AF1A-4437AA9B4D4E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5007-81FE-C144-A167-2902FDB7D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7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431E-89FE-9B4D-AF1A-4437AA9B4D4E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5007-81FE-C144-A167-2902FDB7D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5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431E-89FE-9B4D-AF1A-4437AA9B4D4E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5007-81FE-C144-A167-2902FDB7D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2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431E-89FE-9B4D-AF1A-4437AA9B4D4E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5007-81FE-C144-A167-2902FDB7D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7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431E-89FE-9B4D-AF1A-4437AA9B4D4E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5007-81FE-C144-A167-2902FDB7D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8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84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3431E-89FE-9B4D-AF1A-4437AA9B4D4E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75007-81FE-C144-A167-2902FDB7D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localhost/Users/dburns/Documents/TRA/TRA/Gravity/Level2Gravity/Mission2Mars.mp4" TargetMode="External"/><Relationship Id="rId1" Type="http://schemas.microsoft.com/office/2007/relationships/media" Target="file://localhost/Users/dburns/Documents/TRA/TRA/Gravity/Level2Gravity/Mission2Mars.mp4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4495800" cy="1143000"/>
          </a:xfrm>
        </p:spPr>
        <p:txBody>
          <a:bodyPr/>
          <a:lstStyle/>
          <a:p>
            <a:pPr>
              <a:defRPr/>
            </a:pPr>
            <a:r>
              <a:rPr lang="en-US"/>
              <a:t>Artificial Gravity</a:t>
            </a:r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t="7861" r="1163" b="5667"/>
          <a:stretch>
            <a:fillRect/>
          </a:stretch>
        </p:blipFill>
        <p:spPr bwMode="auto">
          <a:xfrm>
            <a:off x="228600" y="1219200"/>
            <a:ext cx="46482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39624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475329" y="1212808"/>
            <a:ext cx="866397" cy="796551"/>
            <a:chOff x="6417212" y="1196833"/>
            <a:chExt cx="866397" cy="796551"/>
          </a:xfrm>
        </p:grpSpPr>
        <p:sp>
          <p:nvSpPr>
            <p:cNvPr id="9" name="Oval 8"/>
            <p:cNvSpPr/>
            <p:nvPr/>
          </p:nvSpPr>
          <p:spPr bwMode="auto">
            <a:xfrm>
              <a:off x="6417212" y="1196833"/>
              <a:ext cx="398463" cy="449262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ＭＳ Ｐゴシック" pitchFamily="34" charset="-128"/>
                <a:cs typeface="ＭＳ Ｐゴシック" pitchFamily="34" charset="-128"/>
              </a:endParaRPr>
            </a:p>
          </p:txBody>
        </p:sp>
        <p:cxnSp>
          <p:nvCxnSpPr>
            <p:cNvPr id="46093" name="Straight Connector 7"/>
            <p:cNvCxnSpPr>
              <a:cxnSpLocks noChangeShapeType="1"/>
            </p:cNvCxnSpPr>
            <p:nvPr/>
          </p:nvCxnSpPr>
          <p:spPr bwMode="auto">
            <a:xfrm>
              <a:off x="6795552" y="1462333"/>
              <a:ext cx="488057" cy="17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094" name="TextBox 9"/>
            <p:cNvSpPr txBox="1">
              <a:spLocks noChangeArrowheads="1"/>
            </p:cNvSpPr>
            <p:nvPr/>
          </p:nvSpPr>
          <p:spPr bwMode="auto">
            <a:xfrm>
              <a:off x="6908528" y="1531719"/>
              <a:ext cx="3389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/>
                <a:t>N</a:t>
              </a:r>
            </a:p>
          </p:txBody>
        </p:sp>
      </p:grp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73898"/>
              </p:ext>
            </p:extLst>
          </p:nvPr>
        </p:nvGraphicFramePr>
        <p:xfrm>
          <a:off x="5964351" y="1905000"/>
          <a:ext cx="2682444" cy="4982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400" imgH="1714500" progId="Equation.3">
                  <p:embed/>
                </p:oleObj>
              </mc:Choice>
              <mc:Fallback>
                <p:oleObj name="Equation" r:id="rId4" imgW="1041400" imgH="171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351" y="1905000"/>
                        <a:ext cx="2682444" cy="4982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TextBox 11"/>
          <p:cNvSpPr txBox="1">
            <a:spLocks noChangeArrowheads="1"/>
          </p:cNvSpPr>
          <p:nvPr/>
        </p:nvSpPr>
        <p:spPr bwMode="auto">
          <a:xfrm>
            <a:off x="5215369" y="370273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/>
              <a:t>For Earth Gravity:</a:t>
            </a:r>
          </a:p>
        </p:txBody>
      </p:sp>
      <p:cxnSp>
        <p:nvCxnSpPr>
          <p:cNvPr id="46088" name="Straight Connector 13"/>
          <p:cNvCxnSpPr>
            <a:cxnSpLocks noChangeShapeType="1"/>
          </p:cNvCxnSpPr>
          <p:nvPr/>
        </p:nvCxnSpPr>
        <p:spPr bwMode="auto">
          <a:xfrm flipV="1">
            <a:off x="2362200" y="1905000"/>
            <a:ext cx="685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6089" name="TextBox 17"/>
          <p:cNvSpPr txBox="1">
            <a:spLocks noChangeArrowheads="1"/>
          </p:cNvSpPr>
          <p:nvPr/>
        </p:nvSpPr>
        <p:spPr bwMode="auto">
          <a:xfrm>
            <a:off x="2819400" y="1143000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r = 100m</a:t>
            </a:r>
          </a:p>
          <a:p>
            <a:r>
              <a:rPr lang="en-US"/>
              <a:t>    ω = ?</a:t>
            </a:r>
          </a:p>
        </p:txBody>
      </p:sp>
      <p:sp>
        <p:nvSpPr>
          <p:cNvPr id="46090" name="Curved Up Arrow 24"/>
          <p:cNvSpPr>
            <a:spLocks noChangeArrowheads="1"/>
          </p:cNvSpPr>
          <p:nvPr/>
        </p:nvSpPr>
        <p:spPr bwMode="auto">
          <a:xfrm>
            <a:off x="2133600" y="2438400"/>
            <a:ext cx="533400" cy="228600"/>
          </a:xfrm>
          <a:prstGeom prst="curvedUpArrow">
            <a:avLst>
              <a:gd name="adj1" fmla="val 25008"/>
              <a:gd name="adj2" fmla="val 50005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03275"/>
          </a:xfrm>
        </p:spPr>
        <p:txBody>
          <a:bodyPr/>
          <a:lstStyle/>
          <a:p>
            <a:pPr>
              <a:defRPr/>
            </a:pPr>
            <a:r>
              <a:rPr lang="en-US" dirty="0"/>
              <a:t>2001: A Space Odyssey</a:t>
            </a: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762000" y="739775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/>
              <a:t>What is the artificial gravity level on the Space Station?</a:t>
            </a:r>
          </a:p>
        </p:txBody>
      </p:sp>
      <p:sp>
        <p:nvSpPr>
          <p:cNvPr id="48132" name="TextBox 14"/>
          <p:cNvSpPr txBox="1">
            <a:spLocks noChangeArrowheads="1"/>
          </p:cNvSpPr>
          <p:nvPr/>
        </p:nvSpPr>
        <p:spPr bwMode="auto">
          <a:xfrm>
            <a:off x="2984500" y="2172156"/>
            <a:ext cx="61595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/>
              <a:t>Height of Window = 1.2m</a:t>
            </a:r>
          </a:p>
          <a:p>
            <a:r>
              <a:rPr lang="en-US" sz="2800" dirty="0"/>
              <a:t>Radius = 50 Window Heights = 60m</a:t>
            </a:r>
          </a:p>
          <a:p>
            <a:r>
              <a:rPr lang="en-US" sz="2800" dirty="0"/>
              <a:t>Rotation Period = 32s (Average of 3)</a:t>
            </a:r>
          </a:p>
          <a:p>
            <a:r>
              <a:rPr lang="en-US" sz="2800" dirty="0" err="1"/>
              <a:t>ω</a:t>
            </a:r>
            <a:r>
              <a:rPr lang="en-US" sz="2800" dirty="0"/>
              <a:t> = 2π/</a:t>
            </a:r>
            <a:r>
              <a:rPr lang="en-US" sz="2800" dirty="0" err="1"/>
              <a:t>Τ</a:t>
            </a:r>
            <a:r>
              <a:rPr lang="en-US" sz="2800" dirty="0"/>
              <a:t> = 0.2 rad/s</a:t>
            </a:r>
          </a:p>
          <a:p>
            <a:r>
              <a:rPr lang="en-US" sz="2800" dirty="0"/>
              <a:t>Acceleration = ω</a:t>
            </a:r>
            <a:r>
              <a:rPr lang="en-US" sz="2800" baseline="30000" dirty="0"/>
              <a:t>2</a:t>
            </a:r>
            <a:r>
              <a:rPr lang="en-US" sz="2800" dirty="0"/>
              <a:t>r = 2.3 m/s</a:t>
            </a:r>
            <a:r>
              <a:rPr lang="en-US" sz="2800" baseline="30000" dirty="0"/>
              <a:t>2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8133" name="TextBox 3"/>
          <p:cNvSpPr txBox="1">
            <a:spLocks noChangeArrowheads="1"/>
          </p:cNvSpPr>
          <p:nvPr/>
        </p:nvSpPr>
        <p:spPr bwMode="auto">
          <a:xfrm>
            <a:off x="3657600" y="4518761"/>
            <a:ext cx="5486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/>
              <a:t>Acceleration less than Mars, greater than Moon. It may be sufficient to counter effects of </a:t>
            </a:r>
            <a:r>
              <a:rPr lang="en-US" sz="3200" dirty="0" err="1"/>
              <a:t>normalforcelessness</a:t>
            </a:r>
            <a:endParaRPr lang="en-US" sz="3200" dirty="0"/>
          </a:p>
        </p:txBody>
      </p:sp>
      <p:pic>
        <p:nvPicPr>
          <p:cNvPr id="48134" name="Picture 14" descr="2001windo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6000" r="3333" b="11333"/>
          <a:stretch>
            <a:fillRect/>
          </a:stretch>
        </p:blipFill>
        <p:spPr bwMode="auto">
          <a:xfrm>
            <a:off x="80599" y="4872194"/>
            <a:ext cx="3364276" cy="18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5" descr="2001radiu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8667" r="31667" b="11333"/>
          <a:stretch>
            <a:fillRect/>
          </a:stretch>
        </p:blipFill>
        <p:spPr bwMode="auto">
          <a:xfrm>
            <a:off x="228600" y="2003425"/>
            <a:ext cx="2565400" cy="248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Mission to Mars</a:t>
            </a:r>
          </a:p>
        </p:txBody>
      </p:sp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762000" y="53340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/>
              <a:t>What is artificial gravity level on Mission to Mars Movie spacecraft?</a:t>
            </a:r>
          </a:p>
        </p:txBody>
      </p:sp>
      <p:pic>
        <p:nvPicPr>
          <p:cNvPr id="52228" name="Mission2Mars.mp4" descr="/Users/admin/Movies/Mission2Mars.mp4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399"/>
            <a:ext cx="9144000" cy="444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184" fill="hold"/>
                                        <p:tgtEl>
                                          <p:spTgt spid="52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22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2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616" y="-6438"/>
            <a:ext cx="5367590" cy="69281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Mission to Mars</a:t>
            </a:r>
          </a:p>
        </p:txBody>
      </p: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216475" y="682942"/>
            <a:ext cx="8927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/>
              <a:t>What is artificial gravity level on the ship?</a:t>
            </a:r>
          </a:p>
        </p:txBody>
      </p:sp>
      <p:grpSp>
        <p:nvGrpSpPr>
          <p:cNvPr id="53253" name="Group 13"/>
          <p:cNvGrpSpPr>
            <a:grpSpLocks/>
          </p:cNvGrpSpPr>
          <p:nvPr/>
        </p:nvGrpSpPr>
        <p:grpSpPr bwMode="auto">
          <a:xfrm>
            <a:off x="216475" y="1488808"/>
            <a:ext cx="2286000" cy="2286000"/>
            <a:chOff x="5791200" y="2590800"/>
            <a:chExt cx="1981200" cy="1981200"/>
          </a:xfrm>
        </p:grpSpPr>
        <p:sp>
          <p:nvSpPr>
            <p:cNvPr id="53256" name="Rectangle 4"/>
            <p:cNvSpPr>
              <a:spLocks noChangeArrowheads="1"/>
            </p:cNvSpPr>
            <p:nvPr/>
          </p:nvSpPr>
          <p:spPr bwMode="auto">
            <a:xfrm>
              <a:off x="5791200" y="2590800"/>
              <a:ext cx="1981200" cy="1981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7" name="Oval 5"/>
            <p:cNvSpPr>
              <a:spLocks noChangeArrowheads="1"/>
            </p:cNvSpPr>
            <p:nvPr/>
          </p:nvSpPr>
          <p:spPr bwMode="auto">
            <a:xfrm>
              <a:off x="5791200" y="2590800"/>
              <a:ext cx="1981200" cy="1981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3258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629400" y="2590800"/>
              <a:ext cx="26304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9" name="Curved Up Arrow 7"/>
            <p:cNvSpPr>
              <a:spLocks noChangeArrowheads="1"/>
            </p:cNvSpPr>
            <p:nvPr/>
          </p:nvSpPr>
          <p:spPr bwMode="auto">
            <a:xfrm>
              <a:off x="6400800" y="3505200"/>
              <a:ext cx="762000" cy="304800"/>
            </a:xfrm>
            <a:prstGeom prst="curvedUp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53260" name="Straight Arrow Connector 9"/>
            <p:cNvCxnSpPr>
              <a:cxnSpLocks noChangeShapeType="1"/>
            </p:cNvCxnSpPr>
            <p:nvPr/>
          </p:nvCxnSpPr>
          <p:spPr bwMode="auto">
            <a:xfrm flipV="1">
              <a:off x="6781800" y="2971800"/>
              <a:ext cx="762000" cy="533400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3261" name="TextBox 11"/>
            <p:cNvSpPr txBox="1">
              <a:spLocks noChangeArrowheads="1"/>
            </p:cNvSpPr>
            <p:nvPr/>
          </p:nvSpPr>
          <p:spPr bwMode="auto">
            <a:xfrm>
              <a:off x="7162800" y="3048000"/>
              <a:ext cx="45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bg1"/>
                  </a:solidFill>
                </a:rPr>
                <a:t> r</a:t>
              </a:r>
            </a:p>
          </p:txBody>
        </p:sp>
        <p:sp>
          <p:nvSpPr>
            <p:cNvPr id="53262" name="TextBox 12"/>
            <p:cNvSpPr txBox="1">
              <a:spLocks noChangeArrowheads="1"/>
            </p:cNvSpPr>
            <p:nvPr/>
          </p:nvSpPr>
          <p:spPr bwMode="auto">
            <a:xfrm>
              <a:off x="6477000" y="3810000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bg1"/>
                  </a:solidFill>
                </a:rPr>
                <a:t> ω</a:t>
              </a:r>
            </a:p>
          </p:txBody>
        </p:sp>
      </p:grpSp>
      <p:sp>
        <p:nvSpPr>
          <p:cNvPr id="53254" name="TextBox 14"/>
          <p:cNvSpPr txBox="1">
            <a:spLocks noChangeArrowheads="1"/>
          </p:cNvSpPr>
          <p:nvPr/>
        </p:nvSpPr>
        <p:spPr bwMode="auto">
          <a:xfrm>
            <a:off x="2867025" y="1321147"/>
            <a:ext cx="6381750" cy="353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/>
              <a:t>Height of Astronaut = 1.8 m</a:t>
            </a:r>
          </a:p>
          <a:p>
            <a:r>
              <a:rPr lang="en-US" sz="2800" dirty="0"/>
              <a:t>Radius = 2.5 Astronauts = 4.5 m</a:t>
            </a:r>
          </a:p>
          <a:p>
            <a:r>
              <a:rPr lang="en-US" sz="2800" dirty="0"/>
              <a:t>Time for 3/8 of a Rotation = 10.9 s</a:t>
            </a:r>
          </a:p>
          <a:p>
            <a:r>
              <a:rPr lang="en-US" sz="2800" dirty="0"/>
              <a:t>Time for 1 Rotation (</a:t>
            </a:r>
            <a:r>
              <a:rPr lang="en-US" sz="2800" dirty="0" err="1"/>
              <a:t>Τ</a:t>
            </a:r>
            <a:r>
              <a:rPr lang="en-US" sz="2800" dirty="0"/>
              <a:t>) = 29 s</a:t>
            </a:r>
          </a:p>
          <a:p>
            <a:r>
              <a:rPr lang="en-US" sz="2800" dirty="0" err="1"/>
              <a:t>ω</a:t>
            </a:r>
            <a:r>
              <a:rPr lang="en-US" sz="2800" dirty="0"/>
              <a:t> = 2π/</a:t>
            </a:r>
            <a:r>
              <a:rPr lang="en-US" sz="2800" dirty="0" err="1"/>
              <a:t>Τ</a:t>
            </a:r>
            <a:r>
              <a:rPr lang="en-US" sz="2800" dirty="0"/>
              <a:t> = 0.22 rad/s</a:t>
            </a:r>
          </a:p>
          <a:p>
            <a:r>
              <a:rPr lang="en-US" sz="2800" dirty="0"/>
              <a:t>Acceleration (Feet) = ω</a:t>
            </a:r>
            <a:r>
              <a:rPr lang="en-US" sz="2800" baseline="30000" dirty="0"/>
              <a:t>2</a:t>
            </a:r>
            <a:r>
              <a:rPr lang="en-US" sz="2800" dirty="0"/>
              <a:t>r = 0.22 m/s</a:t>
            </a:r>
            <a:r>
              <a:rPr lang="en-US" sz="2800" baseline="30000" dirty="0"/>
              <a:t>2</a:t>
            </a:r>
            <a:endParaRPr lang="en-US" sz="2800" dirty="0"/>
          </a:p>
          <a:p>
            <a:r>
              <a:rPr lang="en-US" sz="2800" dirty="0"/>
              <a:t>Acceleration (Head) = ω</a:t>
            </a:r>
            <a:r>
              <a:rPr lang="en-US" sz="2800" baseline="30000" dirty="0"/>
              <a:t>2</a:t>
            </a:r>
            <a:r>
              <a:rPr lang="en-US" sz="2800" dirty="0"/>
              <a:t>r = 0.13 m/s</a:t>
            </a:r>
            <a:r>
              <a:rPr lang="en-US" sz="2800" baseline="30000" dirty="0"/>
              <a:t>2</a:t>
            </a:r>
            <a:r>
              <a:rPr lang="en-US" sz="2800" dirty="0"/>
              <a:t> </a:t>
            </a:r>
          </a:p>
          <a:p>
            <a:endParaRPr lang="en-US" sz="2800" dirty="0"/>
          </a:p>
        </p:txBody>
      </p:sp>
      <p:sp>
        <p:nvSpPr>
          <p:cNvPr id="53255" name="TextBox 3"/>
          <p:cNvSpPr txBox="1">
            <a:spLocks noChangeArrowheads="1"/>
          </p:cNvSpPr>
          <p:nvPr/>
        </p:nvSpPr>
        <p:spPr bwMode="auto">
          <a:xfrm>
            <a:off x="4523935" y="4608156"/>
            <a:ext cx="446543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/>
              <a:t>Acceleration is too small to help astronauts, difference could produce nausea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4529260"/>
            <a:ext cx="4325629" cy="2328740"/>
            <a:chOff x="511663" y="671635"/>
            <a:chExt cx="6940061" cy="3736242"/>
          </a:xfrm>
        </p:grpSpPr>
        <p:pic>
          <p:nvPicPr>
            <p:cNvPr id="3" name="Picture 2" descr="missionmars.tiff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2" t="9444" r="10001" b="25181"/>
            <a:stretch/>
          </p:blipFill>
          <p:spPr>
            <a:xfrm>
              <a:off x="511663" y="671635"/>
              <a:ext cx="6940061" cy="3736242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H="1" flipV="1">
              <a:off x="5080000" y="2841625"/>
              <a:ext cx="2206626" cy="619125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2873374" y="2222500"/>
              <a:ext cx="2206626" cy="619125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1702287" y="1912938"/>
              <a:ext cx="1190626" cy="309562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6684</TotalTime>
  <Words>194</Words>
  <Application>Microsoft Macintosh PowerPoint</Application>
  <PresentationFormat>On-screen Show (4:3)</PresentationFormat>
  <Paragraphs>27</Paragraphs>
  <Slides>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Office Theme</vt:lpstr>
      <vt:lpstr>Equation</vt:lpstr>
      <vt:lpstr>Artificial Gravity</vt:lpstr>
      <vt:lpstr>2001: A Space Odyssey</vt:lpstr>
      <vt:lpstr>Mission to Mars</vt:lpstr>
      <vt:lpstr>Mission to Mars</vt:lpstr>
    </vt:vector>
  </TitlesOfParts>
  <Company>LGHS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Burns</dc:creator>
  <cp:lastModifiedBy>Dan Burns</cp:lastModifiedBy>
  <cp:revision>109</cp:revision>
  <dcterms:created xsi:type="dcterms:W3CDTF">2013-04-13T16:11:39Z</dcterms:created>
  <dcterms:modified xsi:type="dcterms:W3CDTF">2025-02-23T22:53:59Z</dcterms:modified>
</cp:coreProperties>
</file>