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3" r:id="rId2"/>
    <p:sldId id="275" r:id="rId3"/>
    <p:sldId id="277" r:id="rId4"/>
    <p:sldId id="27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408"/>
    <a:srgbClr val="ECDD00"/>
    <a:srgbClr val="D6C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2304" y="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90669-2810-444E-B8A6-063A02AA2D98}" type="datetimeFigureOut">
              <a:rPr lang="en-US" smtClean="0"/>
              <a:t>2/23/25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46945-EB5C-4645-8EFD-DE789D0EF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1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8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2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7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1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7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5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2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7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8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84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431E-89FE-9B4D-AF1A-4437AA9B4D4E}" type="datetimeFigureOut">
              <a:rPr lang="en-US" smtClean="0"/>
              <a:pPr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75007-81FE-C144-A167-2902FDB7D2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emf"/><Relationship Id="rId18" Type="http://schemas.openxmlformats.org/officeDocument/2006/relationships/image" Target="../media/image9.png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e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3.e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0.png"/><Relationship Id="rId2" Type="http://schemas.openxmlformats.org/officeDocument/2006/relationships/oleObject" Target="../embeddings/oleObject9.bin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5" Type="http://schemas.openxmlformats.org/officeDocument/2006/relationships/image" Target="../media/image17.e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emf"/><Relationship Id="rId14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2036" y="158733"/>
            <a:ext cx="86010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Pour 5000 kg of lead at 400 C</a:t>
            </a:r>
            <a:r>
              <a:rPr lang="en-US" sz="3200" baseline="30000" dirty="0"/>
              <a:t>o</a:t>
            </a:r>
            <a:r>
              <a:rPr lang="en-US" sz="3200" dirty="0"/>
              <a:t> onto a 600 kg alien at 20 C</a:t>
            </a:r>
            <a:r>
              <a:rPr lang="en-US" sz="3200" baseline="30000" dirty="0"/>
              <a:t>o</a:t>
            </a:r>
            <a:r>
              <a:rPr lang="en-US" sz="3200" dirty="0"/>
              <a:t>. What is the final temperature of the lead/alien mixture?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397769"/>
              </p:ext>
            </p:extLst>
          </p:nvPr>
        </p:nvGraphicFramePr>
        <p:xfrm>
          <a:off x="2930419" y="1198733"/>
          <a:ext cx="5355448" cy="529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11400" imgH="228600" progId="Equation.3">
                  <p:embed/>
                </p:oleObj>
              </mc:Choice>
              <mc:Fallback>
                <p:oleObj name="Equation" r:id="rId2" imgW="2311400" imgH="228600" progId="Equation.3">
                  <p:embed/>
                  <p:pic>
                    <p:nvPicPr>
                      <p:cNvPr id="0" name="Picture 3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419" y="1198733"/>
                        <a:ext cx="5355448" cy="5296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373646"/>
              </p:ext>
            </p:extLst>
          </p:nvPr>
        </p:nvGraphicFramePr>
        <p:xfrm>
          <a:off x="1198096" y="1908922"/>
          <a:ext cx="17240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6600" imgH="203200" progId="Equation.3">
                  <p:embed/>
                </p:oleObj>
              </mc:Choice>
              <mc:Fallback>
                <p:oleObj name="Equation" r:id="rId4" imgW="736600" imgH="203200" progId="Equation.3">
                  <p:embed/>
                  <p:pic>
                    <p:nvPicPr>
                      <p:cNvPr id="0" name="Picture 3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096" y="1908922"/>
                        <a:ext cx="172402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985197"/>
              </p:ext>
            </p:extLst>
          </p:nvPr>
        </p:nvGraphicFramePr>
        <p:xfrm>
          <a:off x="531129" y="2489200"/>
          <a:ext cx="324326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84300" imgH="203200" progId="Equation.3">
                  <p:embed/>
                </p:oleObj>
              </mc:Choice>
              <mc:Fallback>
                <p:oleObj name="Equation" r:id="rId6" imgW="1384300" imgH="203200" progId="Equation.3">
                  <p:embed/>
                  <p:pic>
                    <p:nvPicPr>
                      <p:cNvPr id="0" name="Picture 3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29" y="2489200"/>
                        <a:ext cx="3243262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401589"/>
              </p:ext>
            </p:extLst>
          </p:nvPr>
        </p:nvGraphicFramePr>
        <p:xfrm>
          <a:off x="5103051" y="5197148"/>
          <a:ext cx="172561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36600" imgH="241300" progId="Equation.3">
                  <p:embed/>
                </p:oleObj>
              </mc:Choice>
              <mc:Fallback>
                <p:oleObj name="Equation" r:id="rId8" imgW="736600" imgH="241300" progId="Equation.3">
                  <p:embed/>
                  <p:pic>
                    <p:nvPicPr>
                      <p:cNvPr id="0" name="Picture 3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051" y="5197148"/>
                        <a:ext cx="1725612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559422"/>
              </p:ext>
            </p:extLst>
          </p:nvPr>
        </p:nvGraphicFramePr>
        <p:xfrm>
          <a:off x="403257" y="3204510"/>
          <a:ext cx="5562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362200" imgH="520700" progId="Equation.3">
                  <p:embed/>
                </p:oleObj>
              </mc:Choice>
              <mc:Fallback>
                <p:oleObj name="Equation" r:id="rId10" imgW="2362200" imgH="520700" progId="Equation.3">
                  <p:embed/>
                  <p:pic>
                    <p:nvPicPr>
                      <p:cNvPr id="0" name="Picture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57" y="3204510"/>
                        <a:ext cx="55626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686430"/>
              </p:ext>
            </p:extLst>
          </p:nvPr>
        </p:nvGraphicFramePr>
        <p:xfrm>
          <a:off x="336084" y="4601836"/>
          <a:ext cx="74056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162300" imgH="241300" progId="Equation.3">
                  <p:embed/>
                </p:oleObj>
              </mc:Choice>
              <mc:Fallback>
                <p:oleObj name="Equation" r:id="rId12" imgW="3162300" imgH="241300" progId="Equation.3">
                  <p:embed/>
                  <p:pic>
                    <p:nvPicPr>
                      <p:cNvPr id="0" name="Picture 3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84" y="4601836"/>
                        <a:ext cx="7405688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162393"/>
              </p:ext>
            </p:extLst>
          </p:nvPr>
        </p:nvGraphicFramePr>
        <p:xfrm>
          <a:off x="618845" y="5215964"/>
          <a:ext cx="368776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74800" imgH="241300" progId="Equation.3">
                  <p:embed/>
                </p:oleObj>
              </mc:Choice>
              <mc:Fallback>
                <p:oleObj name="Equation" r:id="rId14" imgW="1574800" imgH="241300" progId="Equation.3">
                  <p:embed/>
                  <p:pic>
                    <p:nvPicPr>
                      <p:cNvPr id="0" name="Picture 3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845" y="5215964"/>
                        <a:ext cx="3687762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225394"/>
              </p:ext>
            </p:extLst>
          </p:nvPr>
        </p:nvGraphicFramePr>
        <p:xfrm>
          <a:off x="799914" y="6021341"/>
          <a:ext cx="678338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895600" imgH="228600" progId="Equation.3">
                  <p:embed/>
                </p:oleObj>
              </mc:Choice>
              <mc:Fallback>
                <p:oleObj name="Equation" r:id="rId16" imgW="2895600" imgH="228600" progId="Equation.3">
                  <p:embed/>
                  <p:pic>
                    <p:nvPicPr>
                      <p:cNvPr id="0" name="Picture 3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14" y="6021341"/>
                        <a:ext cx="6783388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5996234" y="1848045"/>
            <a:ext cx="3491076" cy="2700619"/>
            <a:chOff x="5996234" y="1848045"/>
            <a:chExt cx="3491076" cy="2700619"/>
          </a:xfrm>
        </p:grpSpPr>
        <p:pic>
          <p:nvPicPr>
            <p:cNvPr id="15" name="Picture 14" descr="alien18.psd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0907" y="1848045"/>
              <a:ext cx="1174960" cy="2419350"/>
            </a:xfrm>
            <a:prstGeom prst="rect">
              <a:avLst/>
            </a:prstGeom>
          </p:spPr>
        </p:pic>
        <p:pic>
          <p:nvPicPr>
            <p:cNvPr id="13" name="Picture 12" descr="lead_block2.psd"/>
            <p:cNvPicPr>
              <a:picLocks noChangeAspect="1"/>
            </p:cNvPicPr>
            <p:nvPr/>
          </p:nvPicPr>
          <p:blipFill>
            <a:blip r:embed="rId19">
              <a:alphaModFix amt="7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6234" y="1848045"/>
              <a:ext cx="3491076" cy="27006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620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715" y="0"/>
            <a:ext cx="80996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How much of the 5000 kilograms of lead froze?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885578"/>
              </p:ext>
            </p:extLst>
          </p:nvPr>
        </p:nvGraphicFramePr>
        <p:xfrm>
          <a:off x="191772" y="584776"/>
          <a:ext cx="856456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95700" imgH="241300" progId="Equation.3">
                  <p:embed/>
                </p:oleObj>
              </mc:Choice>
              <mc:Fallback>
                <p:oleObj name="Equation" r:id="rId2" imgW="3695700" imgH="241300" progId="Equation.3">
                  <p:embed/>
                  <p:pic>
                    <p:nvPicPr>
                      <p:cNvPr id="0" name="Picture 2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2" y="584776"/>
                        <a:ext cx="8564563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562719"/>
              </p:ext>
            </p:extLst>
          </p:nvPr>
        </p:nvGraphicFramePr>
        <p:xfrm>
          <a:off x="799914" y="1311470"/>
          <a:ext cx="267493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3000" imgH="228600" progId="Equation.3">
                  <p:embed/>
                </p:oleObj>
              </mc:Choice>
              <mc:Fallback>
                <p:oleObj name="Equation" r:id="rId4" imgW="1143000" imgH="228600" progId="Equation.3">
                  <p:embed/>
                  <p:pic>
                    <p:nvPicPr>
                      <p:cNvPr id="0" name="Picture 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14" y="1311470"/>
                        <a:ext cx="2674938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965244"/>
              </p:ext>
            </p:extLst>
          </p:nvPr>
        </p:nvGraphicFramePr>
        <p:xfrm>
          <a:off x="246418" y="1984375"/>
          <a:ext cx="4551363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43100" imgH="228600" progId="Equation.3">
                  <p:embed/>
                </p:oleObj>
              </mc:Choice>
              <mc:Fallback>
                <p:oleObj name="Equation" r:id="rId6" imgW="1943100" imgH="228600" progId="Equation.3">
                  <p:embed/>
                  <p:pic>
                    <p:nvPicPr>
                      <p:cNvPr id="0" name="Picture 2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418" y="1984375"/>
                        <a:ext cx="4551363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138370"/>
              </p:ext>
            </p:extLst>
          </p:nvPr>
        </p:nvGraphicFramePr>
        <p:xfrm>
          <a:off x="374896" y="2738287"/>
          <a:ext cx="5621338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00300" imgH="749300" progId="Equation.3">
                  <p:embed/>
                </p:oleObj>
              </mc:Choice>
              <mc:Fallback>
                <p:oleObj name="Equation" r:id="rId8" imgW="2400300" imgH="749300" progId="Equation.3">
                  <p:embed/>
                  <p:pic>
                    <p:nvPicPr>
                      <p:cNvPr id="0" name="Picture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96" y="2738287"/>
                        <a:ext cx="5621338" cy="175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891493"/>
              </p:ext>
            </p:extLst>
          </p:nvPr>
        </p:nvGraphicFramePr>
        <p:xfrm>
          <a:off x="246418" y="4692967"/>
          <a:ext cx="63642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717800" imgH="241300" progId="Equation.3">
                  <p:embed/>
                </p:oleObj>
              </mc:Choice>
              <mc:Fallback>
                <p:oleObj name="Equation" r:id="rId10" imgW="2717800" imgH="241300" progId="Equation.3">
                  <p:embed/>
                  <p:pic>
                    <p:nvPicPr>
                      <p:cNvPr id="0" name="Picture 2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418" y="4692967"/>
                        <a:ext cx="6364288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112945"/>
              </p:ext>
            </p:extLst>
          </p:nvPr>
        </p:nvGraphicFramePr>
        <p:xfrm>
          <a:off x="1466850" y="5389403"/>
          <a:ext cx="19923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50900" imgH="228600" progId="Equation.3">
                  <p:embed/>
                </p:oleObj>
              </mc:Choice>
              <mc:Fallback>
                <p:oleObj name="Equation" r:id="rId12" imgW="850900" imgH="228600" progId="Equation.3">
                  <p:embed/>
                  <p:pic>
                    <p:nvPicPr>
                      <p:cNvPr id="0" name="Picture 2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850" y="5389403"/>
                        <a:ext cx="1992313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932500"/>
              </p:ext>
            </p:extLst>
          </p:nvPr>
        </p:nvGraphicFramePr>
        <p:xfrm>
          <a:off x="681038" y="6051550"/>
          <a:ext cx="702151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997200" imgH="203200" progId="Equation.3">
                  <p:embed/>
                </p:oleObj>
              </mc:Choice>
              <mc:Fallback>
                <p:oleObj name="Equation" r:id="rId14" imgW="2997200" imgH="203200" progId="Equation.3">
                  <p:embed/>
                  <p:pic>
                    <p:nvPicPr>
                      <p:cNvPr id="0" name="Picture 2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8" y="6051550"/>
                        <a:ext cx="7021512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5996234" y="1848045"/>
            <a:ext cx="3491076" cy="2700619"/>
            <a:chOff x="5996234" y="1848045"/>
            <a:chExt cx="3491076" cy="2700619"/>
          </a:xfrm>
        </p:grpSpPr>
        <p:pic>
          <p:nvPicPr>
            <p:cNvPr id="15" name="Picture 14" descr="alien18.psd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0907" y="1848045"/>
              <a:ext cx="1174960" cy="2419350"/>
            </a:xfrm>
            <a:prstGeom prst="rect">
              <a:avLst/>
            </a:prstGeom>
          </p:spPr>
        </p:pic>
        <p:pic>
          <p:nvPicPr>
            <p:cNvPr id="13" name="Picture 12" descr="lead_block2.psd"/>
            <p:cNvPicPr>
              <a:picLocks noChangeAspect="1"/>
            </p:cNvPicPr>
            <p:nvPr/>
          </p:nvPicPr>
          <p:blipFill>
            <a:blip r:embed="rId17">
              <a:alphaModFix amt="7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6234" y="1848045"/>
              <a:ext cx="3491076" cy="27006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3298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2358" y="206347"/>
            <a:ext cx="58636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What happens when you pour cold water on a hot alien?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6626" y="1685605"/>
            <a:ext cx="69193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3200" dirty="0"/>
              <a:t>Its volume will increase proportional to the change in temperature.</a:t>
            </a:r>
          </a:p>
          <a:p>
            <a:pPr marL="514350" indent="-514350">
              <a:buFontTx/>
              <a:buAutoNum type="alphaUcPeriod"/>
            </a:pPr>
            <a:r>
              <a:rPr lang="en-US" sz="3200" dirty="0"/>
              <a:t>Its volume will decrease proportional to the change in temperature.</a:t>
            </a:r>
          </a:p>
          <a:p>
            <a:pPr marL="514350" indent="-514350">
              <a:buFontTx/>
              <a:buAutoNum type="alphaUcPeriod"/>
            </a:pPr>
            <a:r>
              <a:rPr lang="en-US" sz="3200" dirty="0"/>
              <a:t>Its volume will increase proportional to the volume of the alien.</a:t>
            </a:r>
          </a:p>
          <a:p>
            <a:pPr marL="514350" indent="-514350">
              <a:buFontTx/>
              <a:buAutoNum type="alphaUcPeriod"/>
            </a:pPr>
            <a:r>
              <a:rPr lang="en-US" sz="3200" dirty="0"/>
              <a:t>Its volume will not change.</a:t>
            </a:r>
          </a:p>
          <a:p>
            <a:pPr marL="514350" indent="-514350">
              <a:buFontTx/>
              <a:buAutoNum type="alphaUcPeriod"/>
            </a:pPr>
            <a:r>
              <a:rPr lang="en-US" sz="3200" dirty="0"/>
              <a:t>It will explode.</a:t>
            </a:r>
          </a:p>
          <a:p>
            <a:pPr marL="514350" indent="-514350">
              <a:buAutoNum type="alphaUcPeriod"/>
            </a:pPr>
            <a:endParaRPr lang="en-US" sz="3200" dirty="0"/>
          </a:p>
        </p:txBody>
      </p:sp>
      <p:pic>
        <p:nvPicPr>
          <p:cNvPr id="5" name="Picture 4" descr="alien18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80" y="2075955"/>
            <a:ext cx="1788157" cy="36819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6278" y="206347"/>
            <a:ext cx="1437722" cy="168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7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2358" y="206347"/>
            <a:ext cx="58636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What happens when you pour cold water on a hot alien?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6626" y="1685605"/>
            <a:ext cx="69193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3200" dirty="0"/>
              <a:t>Its volume will increase proportional to the change in temperature.</a:t>
            </a:r>
          </a:p>
          <a:p>
            <a:pPr marL="514350" indent="-514350">
              <a:buFontTx/>
              <a:buAutoNum type="alphaUcPeriod"/>
            </a:pPr>
            <a:r>
              <a:rPr lang="en-US" sz="3200" dirty="0"/>
              <a:t>Its volume will decrease proportional to the change in temperature.</a:t>
            </a:r>
          </a:p>
          <a:p>
            <a:pPr marL="514350" indent="-514350">
              <a:buFontTx/>
              <a:buAutoNum type="alphaUcPeriod"/>
            </a:pPr>
            <a:r>
              <a:rPr lang="en-US" sz="3200" dirty="0"/>
              <a:t>Its volume will increase proportional to the volume of the alien.</a:t>
            </a:r>
          </a:p>
          <a:p>
            <a:pPr marL="514350" indent="-514350">
              <a:buFontTx/>
              <a:buAutoNum type="alphaUcPeriod"/>
            </a:pPr>
            <a:r>
              <a:rPr lang="en-US" sz="3200" dirty="0"/>
              <a:t>Its volume will not change.</a:t>
            </a:r>
          </a:p>
          <a:p>
            <a:pPr marL="514350" indent="-514350">
              <a:buFontTx/>
              <a:buAutoNum type="alphaUcPeriod"/>
            </a:pPr>
            <a:r>
              <a:rPr lang="en-US" sz="3200" dirty="0"/>
              <a:t>It will explode.</a:t>
            </a:r>
          </a:p>
          <a:p>
            <a:pPr marL="514350" indent="-514350">
              <a:buAutoNum type="alphaUcPeriod"/>
            </a:pPr>
            <a:endParaRPr lang="en-US" sz="3200" dirty="0"/>
          </a:p>
        </p:txBody>
      </p:sp>
      <p:pic>
        <p:nvPicPr>
          <p:cNvPr id="5" name="Picture 4" descr="alien18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80" y="2075955"/>
            <a:ext cx="1788157" cy="36819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6278" y="206347"/>
            <a:ext cx="1437722" cy="168560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6626" y="2760048"/>
            <a:ext cx="6789454" cy="9918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7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6689</TotalTime>
  <Words>151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>LGHS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Burns</dc:creator>
  <cp:lastModifiedBy>Dan Burns</cp:lastModifiedBy>
  <cp:revision>109</cp:revision>
  <dcterms:created xsi:type="dcterms:W3CDTF">2013-04-13T16:11:39Z</dcterms:created>
  <dcterms:modified xsi:type="dcterms:W3CDTF">2025-02-23T23:26:06Z</dcterms:modified>
</cp:coreProperties>
</file>