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2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08"/>
    <a:srgbClr val="ECDD00"/>
    <a:srgbClr val="D6C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304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Thermo.ppt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Thermo.ppt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PV Diagram for 2001 Airlock Entry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'[Chart in Thermo.pptx]Sheet1'!$A$1:$F$1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16</c:v>
                </c:pt>
              </c:numCache>
            </c:numRef>
          </c:xVal>
          <c:yVal>
            <c:numRef>
              <c:f>'[Chart in Thermo.pptx]Sheet1'!$A$2:$F$2</c:f>
              <c:numCache>
                <c:formatCode>General</c:formatCode>
                <c:ptCount val="6"/>
                <c:pt idx="0">
                  <c:v>1</c:v>
                </c:pt>
                <c:pt idx="1">
                  <c:v>0.8</c:v>
                </c:pt>
                <c:pt idx="2">
                  <c:v>0.5</c:v>
                </c:pt>
                <c:pt idx="3">
                  <c:v>0.4</c:v>
                </c:pt>
                <c:pt idx="4">
                  <c:v>0.33</c:v>
                </c:pt>
                <c:pt idx="5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62A-354F-B762-5273CB82A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7921384"/>
        <c:axId val="-2043445448"/>
      </c:scatterChart>
      <c:valAx>
        <c:axId val="-2047921384"/>
        <c:scaling>
          <c:orientation val="minMax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Volume (m</a:t>
                </a:r>
                <a:r>
                  <a:rPr lang="en-US" sz="1600" baseline="30000"/>
                  <a:t>3</a:t>
                </a:r>
                <a:r>
                  <a:rPr lang="en-US" sz="1600" baseline="0"/>
                  <a:t>)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43445448"/>
        <c:crosses val="autoZero"/>
        <c:crossBetween val="midCat"/>
      </c:valAx>
      <c:valAx>
        <c:axId val="-2043445448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Pressure (atm)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479213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PV Diagram for 2001 Airlock Entry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1"/>
          <c:order val="1"/>
          <c:spPr>
            <a:ln>
              <a:noFill/>
            </a:ln>
          </c:spPr>
          <c:marker>
            <c:symbol val="none"/>
          </c:marker>
          <c:xVal>
            <c:numRef>
              <c:f>'[Chart in Thermo.pptx]Sheet1'!$A$1:$F$1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16</c:v>
                </c:pt>
              </c:numCache>
            </c:numRef>
          </c:xVal>
          <c:yVal>
            <c:numRef>
              <c:f>'[Chart in Thermo.pptx]Sheet1'!$A$2:$F$2</c:f>
              <c:numCache>
                <c:formatCode>General</c:formatCode>
                <c:ptCount val="6"/>
                <c:pt idx="0">
                  <c:v>1</c:v>
                </c:pt>
                <c:pt idx="1">
                  <c:v>0.8</c:v>
                </c:pt>
                <c:pt idx="2">
                  <c:v>0.5</c:v>
                </c:pt>
                <c:pt idx="3">
                  <c:v>0.4</c:v>
                </c:pt>
                <c:pt idx="4">
                  <c:v>0.33</c:v>
                </c:pt>
                <c:pt idx="5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BF7-8A4C-B91A-DD1D532AA5C6}"/>
            </c:ext>
          </c:extLst>
        </c:ser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'[Chart in Thermo.pptx]Sheet1'!$A$1:$F$1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16</c:v>
                </c:pt>
              </c:numCache>
            </c:numRef>
          </c:xVal>
          <c:yVal>
            <c:numRef>
              <c:f>'[Chart in Thermo.pptx]Sheet1'!$A$2:$F$2</c:f>
              <c:numCache>
                <c:formatCode>General</c:formatCode>
                <c:ptCount val="6"/>
                <c:pt idx="0">
                  <c:v>1</c:v>
                </c:pt>
                <c:pt idx="1">
                  <c:v>0.8</c:v>
                </c:pt>
                <c:pt idx="2">
                  <c:v>0.5</c:v>
                </c:pt>
                <c:pt idx="3">
                  <c:v>0.4</c:v>
                </c:pt>
                <c:pt idx="4">
                  <c:v>0.33</c:v>
                </c:pt>
                <c:pt idx="5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BF7-8A4C-B91A-DD1D532AA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46786072"/>
        <c:axId val="-2043116008"/>
      </c:scatterChart>
      <c:valAx>
        <c:axId val="-2046786072"/>
        <c:scaling>
          <c:orientation val="minMax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Volume (m</a:t>
                </a:r>
                <a:r>
                  <a:rPr lang="en-US" sz="1600" baseline="30000"/>
                  <a:t>3</a:t>
                </a:r>
                <a:r>
                  <a:rPr lang="en-US" sz="1600" baseline="0"/>
                  <a:t>)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43116008"/>
        <c:crosses val="autoZero"/>
        <c:crossBetween val="midCat"/>
      </c:valAx>
      <c:valAx>
        <c:axId val="-2043116008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Pressure (atm)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467860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90669-2810-444E-B8A6-063A02AA2D98}" type="datetimeFigureOut">
              <a:rPr lang="en-US" smtClean="0"/>
              <a:t>2/23/25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46945-EB5C-4645-8EFD-DE789D0E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1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8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1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5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7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8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84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6.e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.emf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emf"/><Relationship Id="rId4" Type="http://schemas.openxmlformats.org/officeDocument/2006/relationships/oleObject" Target="../embeddings/oleObject2.bin"/><Relationship Id="rId9" Type="http://schemas.microsoft.com/office/2007/relationships/hdphoto" Target="../media/hdphoto1.wdp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h.edu/engines/epi2691.htm" TargetMode="Externa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296" y="43290"/>
            <a:ext cx="597453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Assume the </a:t>
            </a:r>
            <a:r>
              <a:rPr lang="en-US" sz="2800" dirty="0" err="1"/>
              <a:t>spacehip</a:t>
            </a:r>
            <a:r>
              <a:rPr lang="en-US" sz="2800" dirty="0"/>
              <a:t> had a volume of </a:t>
            </a:r>
          </a:p>
          <a:p>
            <a:r>
              <a:rPr lang="en-US" sz="2800" dirty="0"/>
              <a:t>4 m</a:t>
            </a:r>
            <a:r>
              <a:rPr lang="en-US" sz="2800" baseline="30000" dirty="0"/>
              <a:t>3</a:t>
            </a:r>
            <a:r>
              <a:rPr lang="en-US" sz="2800" dirty="0"/>
              <a:t>, pressure of 1 </a:t>
            </a:r>
            <a:r>
              <a:rPr lang="en-US" sz="2800" dirty="0" err="1"/>
              <a:t>atm</a:t>
            </a:r>
            <a:r>
              <a:rPr lang="en-US" sz="2800" dirty="0"/>
              <a:t>, and a temperature of 16 C</a:t>
            </a:r>
            <a:r>
              <a:rPr lang="en-US" sz="2800" baseline="30000" dirty="0"/>
              <a:t>o.</a:t>
            </a:r>
            <a:r>
              <a:rPr lang="en-US" sz="2800" dirty="0"/>
              <a:t> Assume the airlock has a volume of 12 m</a:t>
            </a:r>
            <a:r>
              <a:rPr lang="en-US" sz="2800" baseline="30000" dirty="0"/>
              <a:t>3</a:t>
            </a:r>
            <a:r>
              <a:rPr lang="en-US" sz="2800" dirty="0"/>
              <a:t>, the process is adiabatic, and none of the  air is lost to space. How many moles of air were in the spaceship?</a:t>
            </a:r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052982"/>
              </p:ext>
            </p:extLst>
          </p:nvPr>
        </p:nvGraphicFramePr>
        <p:xfrm>
          <a:off x="101019" y="3424238"/>
          <a:ext cx="13477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3100" imgH="165100" progId="Equation.3">
                  <p:embed/>
                </p:oleObj>
              </mc:Choice>
              <mc:Fallback>
                <p:oleObj name="Equation" r:id="rId2" imgW="673100" imgH="165100" progId="Equation.3">
                  <p:embed/>
                  <p:pic>
                    <p:nvPicPr>
                      <p:cNvPr id="0" name="Picture 3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19" y="3424238"/>
                        <a:ext cx="13477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019" y="4035181"/>
            <a:ext cx="826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airlock pressure if process was isothermal?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01172"/>
              </p:ext>
            </p:extLst>
          </p:nvPr>
        </p:nvGraphicFramePr>
        <p:xfrm>
          <a:off x="104100" y="4680406"/>
          <a:ext cx="16002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00100" imgH="431800" progId="Equation.3">
                  <p:embed/>
                </p:oleObj>
              </mc:Choice>
              <mc:Fallback>
                <p:oleObj name="Equation" r:id="rId4" imgW="800100" imgH="431800" progId="Equation.3">
                  <p:embed/>
                  <p:pic>
                    <p:nvPicPr>
                      <p:cNvPr id="0" name="Picture 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00" y="4680406"/>
                        <a:ext cx="16002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296" y="5513388"/>
            <a:ext cx="6492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Could this adiabatic process be isothermal?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11368"/>
              </p:ext>
            </p:extLst>
          </p:nvPr>
        </p:nvGraphicFramePr>
        <p:xfrm>
          <a:off x="154900" y="6235700"/>
          <a:ext cx="154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2000" imgH="203200" progId="Equation.3">
                  <p:embed/>
                </p:oleObj>
              </mc:Choice>
              <mc:Fallback>
                <p:oleObj name="Equation" r:id="rId6" imgW="762000" imgH="203200" progId="Equation.3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00" y="6235700"/>
                        <a:ext cx="154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75556" y="-1"/>
            <a:ext cx="3068445" cy="3133141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664762"/>
              </p:ext>
            </p:extLst>
          </p:nvPr>
        </p:nvGraphicFramePr>
        <p:xfrm>
          <a:off x="2949015" y="3178679"/>
          <a:ext cx="43465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71700" imgH="444500" progId="Equation.3">
                  <p:embed/>
                </p:oleObj>
              </mc:Choice>
              <mc:Fallback>
                <p:oleObj name="Equation" r:id="rId10" imgW="2171700" imgH="444500" progId="Equation.3">
                  <p:embed/>
                  <p:pic>
                    <p:nvPicPr>
                      <p:cNvPr id="0" name="Picture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015" y="3178679"/>
                        <a:ext cx="4346575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124679"/>
              </p:ext>
            </p:extLst>
          </p:nvPr>
        </p:nvGraphicFramePr>
        <p:xfrm>
          <a:off x="1852426" y="3219019"/>
          <a:ext cx="9906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95300" imgH="393700" progId="Equation.3">
                  <p:embed/>
                </p:oleObj>
              </mc:Choice>
              <mc:Fallback>
                <p:oleObj name="Equation" r:id="rId12" imgW="495300" imgH="393700" progId="Equation.3">
                  <p:embed/>
                  <p:pic>
                    <p:nvPicPr>
                      <p:cNvPr id="0" name="Picture 3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426" y="3219019"/>
                        <a:ext cx="990600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66191"/>
              </p:ext>
            </p:extLst>
          </p:nvPr>
        </p:nvGraphicFramePr>
        <p:xfrm>
          <a:off x="3241075" y="4622800"/>
          <a:ext cx="56689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819400" imgH="444500" progId="Equation.3">
                  <p:embed/>
                </p:oleObj>
              </mc:Choice>
              <mc:Fallback>
                <p:oleObj name="Equation" r:id="rId14" imgW="2819400" imgH="444500" progId="Equation.3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075" y="4622800"/>
                        <a:ext cx="5668962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67480"/>
              </p:ext>
            </p:extLst>
          </p:nvPr>
        </p:nvGraphicFramePr>
        <p:xfrm>
          <a:off x="1969488" y="4648200"/>
          <a:ext cx="1271587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35000" imgH="431800" progId="Equation.3">
                  <p:embed/>
                </p:oleObj>
              </mc:Choice>
              <mc:Fallback>
                <p:oleObj name="Equation" r:id="rId16" imgW="635000" imgH="431800" progId="Equation.3">
                  <p:embed/>
                  <p:pic>
                    <p:nvPicPr>
                      <p:cNvPr id="0" name="Picture 3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9488" y="4648200"/>
                        <a:ext cx="1271587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287662"/>
              </p:ext>
            </p:extLst>
          </p:nvPr>
        </p:nvGraphicFramePr>
        <p:xfrm>
          <a:off x="1969488" y="6235700"/>
          <a:ext cx="36845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841500" imgH="203200" progId="Equation.3">
                  <p:embed/>
                </p:oleObj>
              </mc:Choice>
              <mc:Fallback>
                <p:oleObj name="Equation" r:id="rId18" imgW="1841500" imgH="203200" progId="Equation.3">
                  <p:embed/>
                  <p:pic>
                    <p:nvPicPr>
                      <p:cNvPr id="0" name="Picture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9488" y="6235700"/>
                        <a:ext cx="36845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054910"/>
              </p:ext>
            </p:extLst>
          </p:nvPr>
        </p:nvGraphicFramePr>
        <p:xfrm>
          <a:off x="6788150" y="5337175"/>
          <a:ext cx="1727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63600" imgH="431800" progId="Equation.3">
                  <p:embed/>
                </p:oleObj>
              </mc:Choice>
              <mc:Fallback>
                <p:oleObj name="Equation" r:id="rId20" imgW="863600" imgH="431800" progId="Equation.3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150" y="5337175"/>
                        <a:ext cx="1727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023353"/>
              </p:ext>
            </p:extLst>
          </p:nvPr>
        </p:nvGraphicFramePr>
        <p:xfrm>
          <a:off x="5567962" y="6235700"/>
          <a:ext cx="28717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435100" imgH="190500" progId="Equation.3">
                  <p:embed/>
                </p:oleObj>
              </mc:Choice>
              <mc:Fallback>
                <p:oleObj name="Equation" r:id="rId22" imgW="1435100" imgH="190500" progId="Equation.3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7962" y="6235700"/>
                        <a:ext cx="28717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1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2779" y="5581580"/>
            <a:ext cx="5633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Could Dave survive this experience?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2779" y="4511504"/>
            <a:ext cx="592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Why do you think Dave closed his eyes before going?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45206" y="3745118"/>
            <a:ext cx="2198793" cy="2569116"/>
          </a:xfrm>
          <a:prstGeom prst="rect">
            <a:avLst/>
          </a:prstGeom>
        </p:spPr>
      </p:pic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986617"/>
              </p:ext>
            </p:extLst>
          </p:nvPr>
        </p:nvGraphicFramePr>
        <p:xfrm>
          <a:off x="2955925" y="88878"/>
          <a:ext cx="577850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808133"/>
              </p:ext>
            </p:extLst>
          </p:nvPr>
        </p:nvGraphicFramePr>
        <p:xfrm>
          <a:off x="2955925" y="88878"/>
          <a:ext cx="577850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63549" y="0"/>
            <a:ext cx="3119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the PV diagram for Dave’s Airlock Entry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231423"/>
              </p:ext>
            </p:extLst>
          </p:nvPr>
        </p:nvGraphicFramePr>
        <p:xfrm>
          <a:off x="542753" y="1437198"/>
          <a:ext cx="227328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</a:t>
                      </a:r>
                    </a:p>
                    <a:p>
                      <a:pPr algn="ctr"/>
                      <a:r>
                        <a:rPr lang="en-US" dirty="0"/>
                        <a:t>(m</a:t>
                      </a:r>
                      <a:r>
                        <a:rPr lang="en-US" baseline="30000" dirty="0"/>
                        <a:t>3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</a:p>
                    <a:p>
                      <a:pPr algn="ctr"/>
                      <a:r>
                        <a:rPr lang="en-US" dirty="0"/>
                        <a:t>(</a:t>
                      </a:r>
                      <a:r>
                        <a:rPr lang="en-US" dirty="0" err="1"/>
                        <a:t>atm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6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1996218" y="244465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0.8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98910" y="2813990"/>
            <a:ext cx="476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0.5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98910" y="3183322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0.4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96218" y="3552654"/>
            <a:ext cx="593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0.33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3548" y="6263065"/>
            <a:ext cx="8396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Probably, see: </a:t>
            </a:r>
            <a:r>
              <a:rPr lang="en-US" sz="2800" dirty="0">
                <a:hlinkClick r:id="rId6"/>
              </a:rPr>
              <a:t>http://</a:t>
            </a:r>
            <a:r>
              <a:rPr lang="en-US" sz="2800" dirty="0" err="1">
                <a:hlinkClick r:id="rId6"/>
              </a:rPr>
              <a:t>www.uh.edu</a:t>
            </a:r>
            <a:r>
              <a:rPr lang="en-US" sz="2800" dirty="0">
                <a:hlinkClick r:id="rId6"/>
              </a:rPr>
              <a:t>/engines/epi2691.htm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395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17" grpId="0">
        <p:bldAsOne/>
      </p:bldGraphic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6697</TotalTime>
  <Words>164</Words>
  <Application>Microsoft Macintosh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Equation</vt:lpstr>
      <vt:lpstr>PowerPoint Presentation</vt:lpstr>
      <vt:lpstr>PowerPoint Presentation</vt:lpstr>
    </vt:vector>
  </TitlesOfParts>
  <Company>LGHS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Burns</dc:creator>
  <cp:lastModifiedBy>Dan Burns</cp:lastModifiedBy>
  <cp:revision>111</cp:revision>
  <dcterms:created xsi:type="dcterms:W3CDTF">2013-04-13T16:11:39Z</dcterms:created>
  <dcterms:modified xsi:type="dcterms:W3CDTF">2025-02-23T23:34:12Z</dcterms:modified>
</cp:coreProperties>
</file>