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39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image" Target="../media/image2.emf"/><Relationship Id="rId16" Type="http://schemas.openxmlformats.org/officeDocument/2006/relationships/image" Target="../media/image16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4D52-D780-F04B-805F-911A88E4943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D6252-B1DD-9D46-A9FF-76C4DEB8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9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C5B4DE-B432-E441-85B1-790DD406E331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7F3C93-E84C-6540-B553-4363AA575A8F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A8B4E-DAAF-5449-B4BA-FC711BB84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B341C-A8D7-AF48-84D0-7314C31B5AAB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6DB58-7B17-DA46-8B67-12E582440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004393-2790-6049-BBF7-55FB6A007D05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2690C-F673-5943-95A4-C3339CCAD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1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19DAB8-F89B-7043-B0B3-01B76D5C2A5B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66448-7254-C741-975A-E7D279063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F954CE-0358-5344-BF47-C01387557B82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42994-3F38-E541-B49F-058C24D07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2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60499-7580-A547-A761-E7955DD4A613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F0D2D-C140-9A43-8C42-D6C50B18C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0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A19A1-305C-DB41-8BC3-3FA7A53BB369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B89E9-0FAE-4247-BDC6-4C48BC90B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4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A61FD-2CA2-8B42-9164-74493AAFBEC4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4C026-8656-9448-916B-A49A3F2302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C96F45-4748-5E46-8AD1-4AD19C3CCEAA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48D02-700C-C643-9539-82B4DC15D0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1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3DC2D-E482-824D-8C9C-7A937425E38F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6F34-E3D6-7B40-B701-5EDF77189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5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4A6C5-F838-5C44-A76E-B21BDAC3E89A}" type="datetime1">
              <a:rPr lang="en-US"/>
              <a:pPr/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A33B-5C83-834C-BE49-83F3BC929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8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589EFB-1C0F-B54C-BB42-E4C9EB819083}" type="datetime1">
              <a:rPr lang="en-US"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5/10/20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948FB5-B62D-904A-AA08-ED88DD05CA09}" type="slidenum">
              <a:rPr lang="en-US"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3" charset="-128"/>
          <a:cs typeface="ＭＳ Ｐゴシック" pitchFamily="3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3" charset="-128"/>
          <a:cs typeface="ＭＳ Ｐゴシック" pitchFamily="3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21" Type="http://schemas.openxmlformats.org/officeDocument/2006/relationships/image" Target="../media/image9.e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3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7.emf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31" Type="http://schemas.openxmlformats.org/officeDocument/2006/relationships/image" Target="../media/image1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e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emf"/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itle 1"/>
          <p:cNvSpPr>
            <a:spLocks noGrp="1"/>
          </p:cNvSpPr>
          <p:nvPr>
            <p:ph type="title"/>
          </p:nvPr>
        </p:nvSpPr>
        <p:spPr>
          <a:xfrm>
            <a:off x="416303" y="-77077"/>
            <a:ext cx="9022127" cy="635000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Velocity Dependent Force problem - Integration</a:t>
            </a:r>
          </a:p>
        </p:txBody>
      </p:sp>
      <p:sp>
        <p:nvSpPr>
          <p:cNvPr id="16404" name="TextBox 31"/>
          <p:cNvSpPr txBox="1">
            <a:spLocks noChangeArrowheads="1"/>
          </p:cNvSpPr>
          <p:nvPr/>
        </p:nvSpPr>
        <p:spPr bwMode="auto">
          <a:xfrm>
            <a:off x="1752971" y="427417"/>
            <a:ext cx="4349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An object is dropped, find v(t)</a:t>
            </a:r>
          </a:p>
        </p:txBody>
      </p:sp>
      <p:sp>
        <p:nvSpPr>
          <p:cNvPr id="16409" name="Rectangle 35"/>
          <p:cNvSpPr>
            <a:spLocks noChangeArrowheads="1"/>
          </p:cNvSpPr>
          <p:nvPr/>
        </p:nvSpPr>
        <p:spPr bwMode="auto">
          <a:xfrm>
            <a:off x="2003693" y="831738"/>
            <a:ext cx="38742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Assume F</a:t>
            </a:r>
            <a:r>
              <a:rPr lang="en-US" baseline="-25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kv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, Always Make V</a:t>
            </a:r>
            <a:r>
              <a:rPr lang="en-US" baseline="-25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+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320" y="222699"/>
            <a:ext cx="1377997" cy="1525930"/>
            <a:chOff x="7499774" y="615903"/>
            <a:chExt cx="1377997" cy="152593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7417419" y="904828"/>
              <a:ext cx="57943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 bwMode="auto">
            <a:xfrm rot="5400000">
              <a:off x="7408686" y="1844177"/>
              <a:ext cx="59372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7499774" y="681566"/>
              <a:ext cx="1377997" cy="1435363"/>
              <a:chOff x="6865779" y="649288"/>
              <a:chExt cx="1377997" cy="1435363"/>
            </a:xfrm>
          </p:grpSpPr>
          <p:sp>
            <p:nvSpPr>
              <p:cNvPr id="16400" name="TextBox 19"/>
              <p:cNvSpPr txBox="1">
                <a:spLocks noChangeArrowheads="1"/>
              </p:cNvSpPr>
              <p:nvPr/>
            </p:nvSpPr>
            <p:spPr bwMode="auto">
              <a:xfrm>
                <a:off x="7101716" y="649288"/>
                <a:ext cx="58578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dirty="0">
                    <a:solidFill>
                      <a:prstClr val="black"/>
                    </a:solidFill>
                  </a:rPr>
                  <a:t>F</a:t>
                </a:r>
                <a:r>
                  <a:rPr lang="en-US" sz="1800" baseline="-25000" dirty="0">
                    <a:solidFill>
                      <a:prstClr val="black"/>
                    </a:solidFill>
                  </a:rPr>
                  <a:t>D</a:t>
                </a:r>
                <a:endParaRPr 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02" name="TextBox 21"/>
              <p:cNvSpPr txBox="1">
                <a:spLocks noChangeArrowheads="1"/>
              </p:cNvSpPr>
              <p:nvPr/>
            </p:nvSpPr>
            <p:spPr bwMode="auto">
              <a:xfrm>
                <a:off x="7072348" y="1716351"/>
                <a:ext cx="58578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>
                    <a:solidFill>
                      <a:prstClr val="black"/>
                    </a:solidFill>
                  </a:rPr>
                  <a:t>mg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 rot="16200000" flipH="1">
                <a:off x="7866098" y="1252801"/>
                <a:ext cx="50006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8" name="TextBox 27"/>
              <p:cNvSpPr txBox="1">
                <a:spLocks noChangeArrowheads="1"/>
              </p:cNvSpPr>
              <p:nvPr/>
            </p:nvSpPr>
            <p:spPr bwMode="auto">
              <a:xfrm>
                <a:off x="7658135" y="1318610"/>
                <a:ext cx="585641" cy="369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dirty="0">
                    <a:solidFill>
                      <a:prstClr val="black"/>
                    </a:solidFill>
                  </a:rPr>
                  <a:t>+y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6865779" y="1105163"/>
                <a:ext cx="441709" cy="44170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026646"/>
              </p:ext>
            </p:extLst>
          </p:nvPr>
        </p:nvGraphicFramePr>
        <p:xfrm>
          <a:off x="3085446" y="2251074"/>
          <a:ext cx="2544762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" name="Equation" r:id="rId4" imgW="1117600" imgH="457200" progId="Equation.3">
                  <p:embed/>
                </p:oleObj>
              </mc:Choice>
              <mc:Fallback>
                <p:oleObj name="Equation" r:id="rId4" imgW="1117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446" y="2251074"/>
                        <a:ext cx="2544762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157115"/>
              </p:ext>
            </p:extLst>
          </p:nvPr>
        </p:nvGraphicFramePr>
        <p:xfrm>
          <a:off x="6415088" y="1531938"/>
          <a:ext cx="18669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" name="Equation" r:id="rId6" imgW="800100" imgH="419100" progId="Equation.3">
                  <p:embed/>
                </p:oleObj>
              </mc:Choice>
              <mc:Fallback>
                <p:oleObj name="Equation" r:id="rId6" imgW="800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1531938"/>
                        <a:ext cx="186690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775804"/>
              </p:ext>
            </p:extLst>
          </p:nvPr>
        </p:nvGraphicFramePr>
        <p:xfrm>
          <a:off x="460542" y="1748630"/>
          <a:ext cx="19875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" name="Equation" r:id="rId8" imgW="863600" imgH="444500" progId="Equation.3">
                  <p:embed/>
                </p:oleObj>
              </mc:Choice>
              <mc:Fallback>
                <p:oleObj name="Equation" r:id="rId8" imgW="863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42" y="1748630"/>
                        <a:ext cx="19875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095622"/>
              </p:ext>
            </p:extLst>
          </p:nvPr>
        </p:nvGraphicFramePr>
        <p:xfrm>
          <a:off x="340880" y="2770980"/>
          <a:ext cx="2162175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" name="Equation" r:id="rId10" imgW="939800" imgH="393700" progId="Equation.3">
                  <p:embed/>
                </p:oleObj>
              </mc:Choice>
              <mc:Fallback>
                <p:oleObj name="Equation" r:id="rId10" imgW="939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80" y="2770980"/>
                        <a:ext cx="2162175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64373"/>
              </p:ext>
            </p:extLst>
          </p:nvPr>
        </p:nvGraphicFramePr>
        <p:xfrm>
          <a:off x="231295" y="3561323"/>
          <a:ext cx="21923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6" name="Equation" r:id="rId12" imgW="952500" imgH="431800" progId="Equation.3">
                  <p:embed/>
                </p:oleObj>
              </mc:Choice>
              <mc:Fallback>
                <p:oleObj name="Equation" r:id="rId12" imgW="952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5" y="3561323"/>
                        <a:ext cx="2192338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08987"/>
              </p:ext>
            </p:extLst>
          </p:nvPr>
        </p:nvGraphicFramePr>
        <p:xfrm>
          <a:off x="66047" y="4698160"/>
          <a:ext cx="2776538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" name="Equation" r:id="rId14" imgW="1206500" imgH="457200" progId="Equation.3">
                  <p:embed/>
                </p:oleObj>
              </mc:Choice>
              <mc:Fallback>
                <p:oleObj name="Equation" r:id="rId14" imgW="1206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7" y="4698160"/>
                        <a:ext cx="2776538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466039"/>
              </p:ext>
            </p:extLst>
          </p:nvPr>
        </p:nvGraphicFramePr>
        <p:xfrm>
          <a:off x="171728" y="5872670"/>
          <a:ext cx="2366962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8" name="Equation" r:id="rId16" imgW="1028700" imgH="393700" progId="Equation.3">
                  <p:embed/>
                </p:oleObj>
              </mc:Choice>
              <mc:Fallback>
                <p:oleObj name="Equation" r:id="rId16" imgW="1028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28" y="5872670"/>
                        <a:ext cx="2366962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467788"/>
              </p:ext>
            </p:extLst>
          </p:nvPr>
        </p:nvGraphicFramePr>
        <p:xfrm>
          <a:off x="3247478" y="1268412"/>
          <a:ext cx="205263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" name="Equation" r:id="rId18" imgW="901700" imgH="431800" progId="Equation.3">
                  <p:embed/>
                </p:oleObj>
              </mc:Choice>
              <mc:Fallback>
                <p:oleObj name="Equation" r:id="rId18" imgW="901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7478" y="1268412"/>
                        <a:ext cx="2052638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1590"/>
              </p:ext>
            </p:extLst>
          </p:nvPr>
        </p:nvGraphicFramePr>
        <p:xfrm>
          <a:off x="2746345" y="3480454"/>
          <a:ext cx="3816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0" name="Equation" r:id="rId20" imgW="1676400" imgH="393700" progId="Equation.3">
                  <p:embed/>
                </p:oleObj>
              </mc:Choice>
              <mc:Fallback>
                <p:oleObj name="Equation" r:id="rId20" imgW="1676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45" y="3480454"/>
                        <a:ext cx="3816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426541"/>
              </p:ext>
            </p:extLst>
          </p:nvPr>
        </p:nvGraphicFramePr>
        <p:xfrm>
          <a:off x="3085446" y="4375804"/>
          <a:ext cx="3181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" name="Equation" r:id="rId22" imgW="1397000" imgH="393700" progId="Equation.3">
                  <p:embed/>
                </p:oleObj>
              </mc:Choice>
              <mc:Fallback>
                <p:oleObj name="Equation" r:id="rId22" imgW="1397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446" y="4375804"/>
                        <a:ext cx="3181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644637"/>
              </p:ext>
            </p:extLst>
          </p:nvPr>
        </p:nvGraphicFramePr>
        <p:xfrm>
          <a:off x="3333202" y="5334506"/>
          <a:ext cx="22558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" name="Equation" r:id="rId24" imgW="990600" imgH="304800" progId="Equation.3">
                  <p:embed/>
                </p:oleObj>
              </mc:Choice>
              <mc:Fallback>
                <p:oleObj name="Equation" r:id="rId24" imgW="9906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202" y="5334506"/>
                        <a:ext cx="225583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45188"/>
              </p:ext>
            </p:extLst>
          </p:nvPr>
        </p:nvGraphicFramePr>
        <p:xfrm>
          <a:off x="3247478" y="6028244"/>
          <a:ext cx="23415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" name="Equation" r:id="rId26" imgW="1028700" imgH="330200" progId="Equation.3">
                  <p:embed/>
                </p:oleObj>
              </mc:Choice>
              <mc:Fallback>
                <p:oleObj name="Equation" r:id="rId26" imgW="10287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7478" y="6028244"/>
                        <a:ext cx="23415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422155"/>
              </p:ext>
            </p:extLst>
          </p:nvPr>
        </p:nvGraphicFramePr>
        <p:xfrm>
          <a:off x="6384895" y="585488"/>
          <a:ext cx="23114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" name="Equation" r:id="rId28" imgW="990600" imgH="330200" progId="Equation.3">
                  <p:embed/>
                </p:oleObj>
              </mc:Choice>
              <mc:Fallback>
                <p:oleObj name="Equation" r:id="rId28" imgW="990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895" y="585488"/>
                        <a:ext cx="231140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546132"/>
              </p:ext>
            </p:extLst>
          </p:nvPr>
        </p:nvGraphicFramePr>
        <p:xfrm>
          <a:off x="6266796" y="2581836"/>
          <a:ext cx="24892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" name="Equation" r:id="rId30" imgW="1066800" imgH="419100" progId="Equation.3">
                  <p:embed/>
                </p:oleObj>
              </mc:Choice>
              <mc:Fallback>
                <p:oleObj name="Equation" r:id="rId30" imgW="1066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6796" y="2581836"/>
                        <a:ext cx="248920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802713"/>
              </p:ext>
            </p:extLst>
          </p:nvPr>
        </p:nvGraphicFramePr>
        <p:xfrm>
          <a:off x="6684963" y="3480454"/>
          <a:ext cx="2459037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" name="Equation" r:id="rId32" imgW="1054100" imgH="419100" progId="Equation.3">
                  <p:embed/>
                </p:oleObj>
              </mc:Choice>
              <mc:Fallback>
                <p:oleObj name="Equation" r:id="rId32" imgW="1054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3" y="3480454"/>
                        <a:ext cx="2459037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427519"/>
              </p:ext>
            </p:extLst>
          </p:nvPr>
        </p:nvGraphicFramePr>
        <p:xfrm>
          <a:off x="6562695" y="4375804"/>
          <a:ext cx="24003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7" name="Equation" r:id="rId34" imgW="1028700" imgH="482600" progId="Equation.3">
                  <p:embed/>
                </p:oleObj>
              </mc:Choice>
              <mc:Fallback>
                <p:oleObj name="Equation" r:id="rId34" imgW="1028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695" y="4375804"/>
                        <a:ext cx="24003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123279" y="5338335"/>
            <a:ext cx="2839716" cy="1974213"/>
            <a:chOff x="6123279" y="5338335"/>
            <a:chExt cx="2839716" cy="1974213"/>
          </a:xfrm>
        </p:grpSpPr>
        <p:grpSp>
          <p:nvGrpSpPr>
            <p:cNvPr id="3" name="Group 2"/>
            <p:cNvGrpSpPr/>
            <p:nvPr/>
          </p:nvGrpSpPr>
          <p:grpSpPr>
            <a:xfrm>
              <a:off x="6123279" y="5338335"/>
              <a:ext cx="2839716" cy="1974213"/>
              <a:chOff x="6123279" y="5338335"/>
              <a:chExt cx="2839716" cy="1974213"/>
            </a:xfrm>
          </p:grpSpPr>
          <p:grpSp>
            <p:nvGrpSpPr>
              <p:cNvPr id="37" name="Group 41"/>
              <p:cNvGrpSpPr>
                <a:grpSpLocks/>
              </p:cNvGrpSpPr>
              <p:nvPr/>
            </p:nvGrpSpPr>
            <p:grpSpPr bwMode="auto">
              <a:xfrm>
                <a:off x="6123279" y="5338335"/>
                <a:ext cx="2178314" cy="1542596"/>
                <a:chOff x="397486" y="5333380"/>
                <a:chExt cx="2177941" cy="1542825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483010" y="5918800"/>
                  <a:ext cx="1173336" cy="1587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1070471" y="6504675"/>
                  <a:ext cx="1172962" cy="1587"/>
                </a:xfrm>
                <a:prstGeom prst="line">
                  <a:avLst/>
                </a:prstGeom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397486" y="5623179"/>
                  <a:ext cx="718980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800">
                      <a:solidFill>
                        <a:prstClr val="black"/>
                      </a:solidFill>
                    </a:rPr>
                    <a:t>v</a:t>
                  </a: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800">
                      <a:solidFill>
                        <a:prstClr val="black"/>
                      </a:solidFill>
                    </a:rPr>
                    <a:t>(m/s)</a:t>
                  </a:r>
                </a:p>
              </p:txBody>
            </p:sp>
            <p:sp>
              <p:nvSpPr>
                <p:cNvPr id="43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1394584" y="6506873"/>
                  <a:ext cx="118084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800">
                      <a:solidFill>
                        <a:prstClr val="black"/>
                      </a:solidFill>
                    </a:rPr>
                    <a:t>t (s)</a:t>
                  </a:r>
                </a:p>
              </p:txBody>
            </p:sp>
          </p:grpSp>
          <p:sp>
            <p:nvSpPr>
              <p:cNvPr id="38" name="Arc 37"/>
              <p:cNvSpPr/>
              <p:nvPr/>
            </p:nvSpPr>
            <p:spPr bwMode="auto">
              <a:xfrm flipH="1">
                <a:off x="6809733" y="5750672"/>
                <a:ext cx="2153262" cy="1561876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aphicFrame>
          <p:nvGraphicFramePr>
            <p:cNvPr id="4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0867421"/>
                </p:ext>
              </p:extLst>
            </p:nvPr>
          </p:nvGraphicFramePr>
          <p:xfrm>
            <a:off x="7989029" y="5491064"/>
            <a:ext cx="346987" cy="537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8" name="Equation" r:id="rId36" imgW="254000" imgH="393700" progId="Equation.3">
                    <p:embed/>
                  </p:oleObj>
                </mc:Choice>
                <mc:Fallback>
                  <p:oleObj name="Equation" r:id="rId36" imgW="2540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9029" y="5491064"/>
                          <a:ext cx="346987" cy="537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0339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40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 Theme</vt:lpstr>
      <vt:lpstr>Equation</vt:lpstr>
      <vt:lpstr>Velocity Dependent Force problem - Integration</vt:lpstr>
    </vt:vector>
  </TitlesOfParts>
  <Company>LGHS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Dan Burns</dc:creator>
  <cp:lastModifiedBy>Dan Burns</cp:lastModifiedBy>
  <cp:revision>89</cp:revision>
  <dcterms:created xsi:type="dcterms:W3CDTF">2016-03-07T18:40:18Z</dcterms:created>
  <dcterms:modified xsi:type="dcterms:W3CDTF">2020-05-10T22:50:12Z</dcterms:modified>
</cp:coreProperties>
</file>