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30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1" d="100"/>
        <a:sy n="201" d="100"/>
      </p:scale>
      <p:origin x="0" y="39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3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12" Type="http://schemas.openxmlformats.org/officeDocument/2006/relationships/image" Target="../media/image12.emf"/><Relationship Id="rId17" Type="http://schemas.openxmlformats.org/officeDocument/2006/relationships/image" Target="../media/image17.emf"/><Relationship Id="rId2" Type="http://schemas.openxmlformats.org/officeDocument/2006/relationships/image" Target="../media/image2.emf"/><Relationship Id="rId16" Type="http://schemas.openxmlformats.org/officeDocument/2006/relationships/image" Target="../media/image16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5" Type="http://schemas.openxmlformats.org/officeDocument/2006/relationships/image" Target="../media/image1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Relationship Id="rId14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24D52-D780-F04B-805F-911A88E49436}" type="datetimeFigureOut">
              <a:rPr lang="en-US" smtClean="0"/>
              <a:t>5/10/20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D6252-B1DD-9D46-A9FF-76C4DEB8D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97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EC5B4DE-B432-E441-85B1-790DD406E331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7F3C93-E84C-6540-B553-4363AA575A8F}" type="datetime1">
              <a:rPr lang="en-US"/>
              <a:pPr/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A8B4E-DAAF-5449-B4BA-FC711BB848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646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2B341C-A8D7-AF48-84D0-7314C31B5AAB}" type="datetime1">
              <a:rPr lang="en-US"/>
              <a:pPr/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A6DB58-7B17-DA46-8B67-12E582440B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59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004393-2790-6049-BBF7-55FB6A007D05}" type="datetime1">
              <a:rPr lang="en-US"/>
              <a:pPr/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A2690C-F673-5943-95A4-C3339CCAD6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1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19DAB8-F89B-7043-B0B3-01B76D5C2A5B}" type="datetime1">
              <a:rPr lang="en-US"/>
              <a:pPr/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A66448-7254-C741-975A-E7D2790636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0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F954CE-0358-5344-BF47-C01387557B82}" type="datetime1">
              <a:rPr lang="en-US"/>
              <a:pPr/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42994-3F38-E541-B49F-058C24D077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2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960499-7580-A547-A761-E7955DD4A613}" type="datetime1">
              <a:rPr lang="en-US"/>
              <a:pPr/>
              <a:t>5/10/20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5F0D2D-C140-9A43-8C42-D6C50B18C1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0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5A19A1-305C-DB41-8BC3-3FA7A53BB369}" type="datetime1">
              <a:rPr lang="en-US"/>
              <a:pPr/>
              <a:t>5/10/20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B89E9-0FAE-4247-BDC6-4C48BC90B6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42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BA61FD-2CA2-8B42-9164-74493AAFBEC4}" type="datetime1">
              <a:rPr lang="en-US"/>
              <a:pPr/>
              <a:t>5/10/20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4C026-8656-9448-916B-A49A3F2302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69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C96F45-4748-5E46-8AD1-4AD19C3CCEAA}" type="datetime1">
              <a:rPr lang="en-US"/>
              <a:pPr/>
              <a:t>5/10/20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548D02-700C-C643-9539-82B4DC15D0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91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83DC2D-E482-824D-8C9C-7A937425E38F}" type="datetime1">
              <a:rPr lang="en-US"/>
              <a:pPr/>
              <a:t>5/10/20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B6F34-E3D6-7B40-B701-5EDF771891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857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84A6C5-F838-5C44-A76E-B21BDAC3E89A}" type="datetime1">
              <a:rPr lang="en-US"/>
              <a:pPr/>
              <a:t>5/10/20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D2A33B-5C83-834C-BE49-83F3BC9299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080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589EFB-1C0F-B54C-BB42-E4C9EB819083}" type="datetime1">
              <a:rPr lang="en-US">
                <a:ea typeface="ＭＳ Ｐゴシック" charset="0"/>
                <a:cs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5/10/20</a:t>
            </a:fld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948FB5-B62D-904A-AA08-ED88DD05CA09}" type="slidenum">
              <a:rPr lang="en-US">
                <a:ea typeface="ＭＳ Ｐゴシック" charset="0"/>
                <a:cs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3" charset="-128"/>
          <a:cs typeface="ＭＳ Ｐゴシック" pitchFamily="3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3" charset="-128"/>
          <a:cs typeface="ＭＳ Ｐゴシック" pitchFamily="3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33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33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33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3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.e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21" Type="http://schemas.openxmlformats.org/officeDocument/2006/relationships/image" Target="../media/image9.emf"/><Relationship Id="rId34" Type="http://schemas.openxmlformats.org/officeDocument/2006/relationships/oleObject" Target="../embeddings/oleObject16.bin"/><Relationship Id="rId7" Type="http://schemas.openxmlformats.org/officeDocument/2006/relationships/image" Target="../media/image2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emf"/><Relationship Id="rId25" Type="http://schemas.openxmlformats.org/officeDocument/2006/relationships/image" Target="../media/image11.emf"/><Relationship Id="rId33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3.e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5.bin"/><Relationship Id="rId37" Type="http://schemas.openxmlformats.org/officeDocument/2006/relationships/image" Target="../media/image17.emf"/><Relationship Id="rId5" Type="http://schemas.openxmlformats.org/officeDocument/2006/relationships/image" Target="../media/image1.emf"/><Relationship Id="rId15" Type="http://schemas.openxmlformats.org/officeDocument/2006/relationships/image" Target="../media/image6.emf"/><Relationship Id="rId23" Type="http://schemas.openxmlformats.org/officeDocument/2006/relationships/image" Target="../media/image10.emf"/><Relationship Id="rId28" Type="http://schemas.openxmlformats.org/officeDocument/2006/relationships/oleObject" Target="../embeddings/oleObject13.bin"/><Relationship Id="rId36" Type="http://schemas.openxmlformats.org/officeDocument/2006/relationships/oleObject" Target="../embeddings/oleObject17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emf"/><Relationship Id="rId31" Type="http://schemas.openxmlformats.org/officeDocument/2006/relationships/image" Target="../media/image14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2.emf"/><Relationship Id="rId30" Type="http://schemas.openxmlformats.org/officeDocument/2006/relationships/oleObject" Target="../embeddings/oleObject14.bin"/><Relationship Id="rId35" Type="http://schemas.openxmlformats.org/officeDocument/2006/relationships/image" Target="../media/image16.emf"/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Title 1"/>
          <p:cNvSpPr>
            <a:spLocks noGrp="1"/>
          </p:cNvSpPr>
          <p:nvPr>
            <p:ph type="title"/>
          </p:nvPr>
        </p:nvSpPr>
        <p:spPr>
          <a:xfrm>
            <a:off x="416303" y="-77077"/>
            <a:ext cx="9022127" cy="635000"/>
          </a:xfrm>
        </p:spPr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Velocity Dependent Force problem - Integration</a:t>
            </a:r>
          </a:p>
        </p:txBody>
      </p:sp>
      <p:sp>
        <p:nvSpPr>
          <p:cNvPr id="16404" name="TextBox 31"/>
          <p:cNvSpPr txBox="1">
            <a:spLocks noChangeArrowheads="1"/>
          </p:cNvSpPr>
          <p:nvPr/>
        </p:nvSpPr>
        <p:spPr bwMode="auto">
          <a:xfrm>
            <a:off x="1752971" y="427417"/>
            <a:ext cx="43491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</a:rPr>
              <a:t>An object is dropped, find v(t)</a:t>
            </a:r>
          </a:p>
        </p:txBody>
      </p:sp>
      <p:sp>
        <p:nvSpPr>
          <p:cNvPr id="16409" name="Rectangle 35"/>
          <p:cNvSpPr>
            <a:spLocks noChangeArrowheads="1"/>
          </p:cNvSpPr>
          <p:nvPr/>
        </p:nvSpPr>
        <p:spPr bwMode="auto">
          <a:xfrm>
            <a:off x="2003693" y="831738"/>
            <a:ext cx="38742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Assume F</a:t>
            </a:r>
            <a:r>
              <a:rPr lang="en-US" baseline="-25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D</a:t>
            </a:r>
            <a:r>
              <a:rPr lang="en-US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kv</a:t>
            </a:r>
            <a:r>
              <a:rPr lang="en-US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, Always Make V</a:t>
            </a:r>
            <a:r>
              <a:rPr lang="en-US" baseline="-25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o</a:t>
            </a:r>
            <a:r>
              <a:rPr lang="en-US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 +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76320" y="222699"/>
            <a:ext cx="1377997" cy="1525930"/>
            <a:chOff x="7499774" y="615903"/>
            <a:chExt cx="1377997" cy="1525930"/>
          </a:xfrm>
        </p:grpSpPr>
        <p:cxnSp>
          <p:nvCxnSpPr>
            <p:cNvPr id="15" name="Straight Arrow Connector 14"/>
            <p:cNvCxnSpPr/>
            <p:nvPr/>
          </p:nvCxnSpPr>
          <p:spPr bwMode="auto">
            <a:xfrm rot="5400000" flipH="1" flipV="1">
              <a:off x="7417419" y="904828"/>
              <a:ext cx="579437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 bwMode="auto">
            <a:xfrm rot="5400000">
              <a:off x="7408686" y="1844177"/>
              <a:ext cx="593725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oup 6"/>
            <p:cNvGrpSpPr/>
            <p:nvPr/>
          </p:nvGrpSpPr>
          <p:grpSpPr>
            <a:xfrm>
              <a:off x="7499774" y="681566"/>
              <a:ext cx="1377997" cy="1435363"/>
              <a:chOff x="6865779" y="649288"/>
              <a:chExt cx="1377997" cy="1435363"/>
            </a:xfrm>
          </p:grpSpPr>
          <p:sp>
            <p:nvSpPr>
              <p:cNvPr id="16400" name="TextBox 19"/>
              <p:cNvSpPr txBox="1">
                <a:spLocks noChangeArrowheads="1"/>
              </p:cNvSpPr>
              <p:nvPr/>
            </p:nvSpPr>
            <p:spPr bwMode="auto">
              <a:xfrm>
                <a:off x="7101716" y="649288"/>
                <a:ext cx="585788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800" dirty="0">
                    <a:solidFill>
                      <a:prstClr val="black"/>
                    </a:solidFill>
                  </a:rPr>
                  <a:t>F</a:t>
                </a:r>
                <a:r>
                  <a:rPr lang="en-US" sz="1800" baseline="-25000" dirty="0">
                    <a:solidFill>
                      <a:prstClr val="black"/>
                    </a:solidFill>
                  </a:rPr>
                  <a:t>D</a:t>
                </a:r>
                <a:endParaRPr lang="en-US"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6402" name="TextBox 21"/>
              <p:cNvSpPr txBox="1">
                <a:spLocks noChangeArrowheads="1"/>
              </p:cNvSpPr>
              <p:nvPr/>
            </p:nvSpPr>
            <p:spPr bwMode="auto">
              <a:xfrm>
                <a:off x="7072348" y="1716351"/>
                <a:ext cx="585787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800">
                    <a:solidFill>
                      <a:prstClr val="black"/>
                    </a:solidFill>
                  </a:rPr>
                  <a:t>mg</a:t>
                </a:r>
              </a:p>
            </p:txBody>
          </p:sp>
          <p:cxnSp>
            <p:nvCxnSpPr>
              <p:cNvPr id="24" name="Straight Arrow Connector 23"/>
              <p:cNvCxnSpPr/>
              <p:nvPr/>
            </p:nvCxnSpPr>
            <p:spPr bwMode="auto">
              <a:xfrm rot="16200000" flipH="1">
                <a:off x="7866098" y="1252801"/>
                <a:ext cx="500062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18" name="TextBox 27"/>
              <p:cNvSpPr txBox="1">
                <a:spLocks noChangeArrowheads="1"/>
              </p:cNvSpPr>
              <p:nvPr/>
            </p:nvSpPr>
            <p:spPr bwMode="auto">
              <a:xfrm>
                <a:off x="7658135" y="1318610"/>
                <a:ext cx="585641" cy="369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800" dirty="0">
                    <a:solidFill>
                      <a:prstClr val="black"/>
                    </a:solidFill>
                  </a:rPr>
                  <a:t>+y</a:t>
                </a:r>
              </a:p>
            </p:txBody>
          </p:sp>
          <p:sp>
            <p:nvSpPr>
              <p:cNvPr id="2" name="Oval 1"/>
              <p:cNvSpPr/>
              <p:nvPr/>
            </p:nvSpPr>
            <p:spPr>
              <a:xfrm>
                <a:off x="6865779" y="1105163"/>
                <a:ext cx="441709" cy="441709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4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026646"/>
              </p:ext>
            </p:extLst>
          </p:nvPr>
        </p:nvGraphicFramePr>
        <p:xfrm>
          <a:off x="3085446" y="2251074"/>
          <a:ext cx="2544762" cy="103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" name="Equation" r:id="rId4" imgW="1117600" imgH="457200" progId="Equation.3">
                  <p:embed/>
                </p:oleObj>
              </mc:Choice>
              <mc:Fallback>
                <p:oleObj name="Equation" r:id="rId4" imgW="1117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5446" y="2251074"/>
                        <a:ext cx="2544762" cy="1039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4157115"/>
              </p:ext>
            </p:extLst>
          </p:nvPr>
        </p:nvGraphicFramePr>
        <p:xfrm>
          <a:off x="6415088" y="1531938"/>
          <a:ext cx="1866900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3" name="Equation" r:id="rId6" imgW="800100" imgH="419100" progId="Equation.3">
                  <p:embed/>
                </p:oleObj>
              </mc:Choice>
              <mc:Fallback>
                <p:oleObj name="Equation" r:id="rId6" imgW="8001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5088" y="1531938"/>
                        <a:ext cx="1866900" cy="979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0775804"/>
              </p:ext>
            </p:extLst>
          </p:nvPr>
        </p:nvGraphicFramePr>
        <p:xfrm>
          <a:off x="460542" y="1748630"/>
          <a:ext cx="1987550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4" name="Equation" r:id="rId8" imgW="863600" imgH="444500" progId="Equation.3">
                  <p:embed/>
                </p:oleObj>
              </mc:Choice>
              <mc:Fallback>
                <p:oleObj name="Equation" r:id="rId8" imgW="8636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542" y="1748630"/>
                        <a:ext cx="1987550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5095622"/>
              </p:ext>
            </p:extLst>
          </p:nvPr>
        </p:nvGraphicFramePr>
        <p:xfrm>
          <a:off x="340880" y="2770980"/>
          <a:ext cx="2162175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5" name="Equation" r:id="rId10" imgW="939800" imgH="393700" progId="Equation.3">
                  <p:embed/>
                </p:oleObj>
              </mc:Choice>
              <mc:Fallback>
                <p:oleObj name="Equation" r:id="rId10" imgW="939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880" y="2770980"/>
                        <a:ext cx="2162175" cy="906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3264373"/>
              </p:ext>
            </p:extLst>
          </p:nvPr>
        </p:nvGraphicFramePr>
        <p:xfrm>
          <a:off x="231295" y="3561323"/>
          <a:ext cx="2192338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6" name="Equation" r:id="rId12" imgW="952500" imgH="431800" progId="Equation.3">
                  <p:embed/>
                </p:oleObj>
              </mc:Choice>
              <mc:Fallback>
                <p:oleObj name="Equation" r:id="rId12" imgW="9525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295" y="3561323"/>
                        <a:ext cx="2192338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608987"/>
              </p:ext>
            </p:extLst>
          </p:nvPr>
        </p:nvGraphicFramePr>
        <p:xfrm>
          <a:off x="66047" y="4698160"/>
          <a:ext cx="2776538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7" name="Equation" r:id="rId14" imgW="1206500" imgH="457200" progId="Equation.3">
                  <p:embed/>
                </p:oleObj>
              </mc:Choice>
              <mc:Fallback>
                <p:oleObj name="Equation" r:id="rId14" imgW="12065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7" y="4698160"/>
                        <a:ext cx="2776538" cy="1052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6466039"/>
              </p:ext>
            </p:extLst>
          </p:nvPr>
        </p:nvGraphicFramePr>
        <p:xfrm>
          <a:off x="171728" y="5872670"/>
          <a:ext cx="2366962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8" name="Equation" r:id="rId16" imgW="1028700" imgH="393700" progId="Equation.3">
                  <p:embed/>
                </p:oleObj>
              </mc:Choice>
              <mc:Fallback>
                <p:oleObj name="Equation" r:id="rId16" imgW="10287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728" y="5872670"/>
                        <a:ext cx="2366962" cy="906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6467788"/>
              </p:ext>
            </p:extLst>
          </p:nvPr>
        </p:nvGraphicFramePr>
        <p:xfrm>
          <a:off x="3247478" y="1268412"/>
          <a:ext cx="2052638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9" name="Equation" r:id="rId18" imgW="901700" imgH="431800" progId="Equation.3">
                  <p:embed/>
                </p:oleObj>
              </mc:Choice>
              <mc:Fallback>
                <p:oleObj name="Equation" r:id="rId18" imgW="9017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7478" y="1268412"/>
                        <a:ext cx="2052638" cy="982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41590"/>
              </p:ext>
            </p:extLst>
          </p:nvPr>
        </p:nvGraphicFramePr>
        <p:xfrm>
          <a:off x="2746345" y="3480454"/>
          <a:ext cx="381635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0" name="Equation" r:id="rId20" imgW="1676400" imgH="393700" progId="Equation.3">
                  <p:embed/>
                </p:oleObj>
              </mc:Choice>
              <mc:Fallback>
                <p:oleObj name="Equation" r:id="rId20" imgW="16764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345" y="3480454"/>
                        <a:ext cx="3816350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426541"/>
              </p:ext>
            </p:extLst>
          </p:nvPr>
        </p:nvGraphicFramePr>
        <p:xfrm>
          <a:off x="3085446" y="4375804"/>
          <a:ext cx="318135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1" name="Equation" r:id="rId22" imgW="1397000" imgH="393700" progId="Equation.3">
                  <p:embed/>
                </p:oleObj>
              </mc:Choice>
              <mc:Fallback>
                <p:oleObj name="Equation" r:id="rId22" imgW="13970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5446" y="4375804"/>
                        <a:ext cx="3181350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6644637"/>
              </p:ext>
            </p:extLst>
          </p:nvPr>
        </p:nvGraphicFramePr>
        <p:xfrm>
          <a:off x="3333202" y="5334506"/>
          <a:ext cx="2255838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" name="Equation" r:id="rId24" imgW="990600" imgH="304800" progId="Equation.3">
                  <p:embed/>
                </p:oleObj>
              </mc:Choice>
              <mc:Fallback>
                <p:oleObj name="Equation" r:id="rId24" imgW="990600" imgH="304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202" y="5334506"/>
                        <a:ext cx="2255838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145188"/>
              </p:ext>
            </p:extLst>
          </p:nvPr>
        </p:nvGraphicFramePr>
        <p:xfrm>
          <a:off x="3247478" y="6028244"/>
          <a:ext cx="2341562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" name="Equation" r:id="rId26" imgW="1028700" imgH="330200" progId="Equation.3">
                  <p:embed/>
                </p:oleObj>
              </mc:Choice>
              <mc:Fallback>
                <p:oleObj name="Equation" r:id="rId26" imgW="1028700" imgH="33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7478" y="6028244"/>
                        <a:ext cx="2341562" cy="75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8422155"/>
              </p:ext>
            </p:extLst>
          </p:nvPr>
        </p:nvGraphicFramePr>
        <p:xfrm>
          <a:off x="6384895" y="585488"/>
          <a:ext cx="2311400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4" name="Equation" r:id="rId28" imgW="990600" imgH="330200" progId="Equation.3">
                  <p:embed/>
                </p:oleObj>
              </mc:Choice>
              <mc:Fallback>
                <p:oleObj name="Equation" r:id="rId28" imgW="990600" imgH="33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895" y="585488"/>
                        <a:ext cx="2311400" cy="769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0546132"/>
              </p:ext>
            </p:extLst>
          </p:nvPr>
        </p:nvGraphicFramePr>
        <p:xfrm>
          <a:off x="6266796" y="2581836"/>
          <a:ext cx="2489200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5" name="Equation" r:id="rId30" imgW="1066800" imgH="419100" progId="Equation.3">
                  <p:embed/>
                </p:oleObj>
              </mc:Choice>
              <mc:Fallback>
                <p:oleObj name="Equation" r:id="rId30" imgW="10668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6796" y="2581836"/>
                        <a:ext cx="2489200" cy="979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802713"/>
              </p:ext>
            </p:extLst>
          </p:nvPr>
        </p:nvGraphicFramePr>
        <p:xfrm>
          <a:off x="6684963" y="3480454"/>
          <a:ext cx="2459037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6" name="Equation" r:id="rId32" imgW="1054100" imgH="419100" progId="Equation.3">
                  <p:embed/>
                </p:oleObj>
              </mc:Choice>
              <mc:Fallback>
                <p:oleObj name="Equation" r:id="rId32" imgW="10541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4963" y="3480454"/>
                        <a:ext cx="2459037" cy="979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1427519"/>
              </p:ext>
            </p:extLst>
          </p:nvPr>
        </p:nvGraphicFramePr>
        <p:xfrm>
          <a:off x="6562695" y="4375804"/>
          <a:ext cx="2400300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7" name="Equation" r:id="rId34" imgW="1028700" imgH="482600" progId="Equation.3">
                  <p:embed/>
                </p:oleObj>
              </mc:Choice>
              <mc:Fallback>
                <p:oleObj name="Equation" r:id="rId34" imgW="10287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2695" y="4375804"/>
                        <a:ext cx="2400300" cy="112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6123279" y="5338335"/>
            <a:ext cx="2839716" cy="1974213"/>
            <a:chOff x="6123279" y="5338335"/>
            <a:chExt cx="2839716" cy="1974213"/>
          </a:xfrm>
        </p:grpSpPr>
        <p:grpSp>
          <p:nvGrpSpPr>
            <p:cNvPr id="3" name="Group 2"/>
            <p:cNvGrpSpPr/>
            <p:nvPr/>
          </p:nvGrpSpPr>
          <p:grpSpPr>
            <a:xfrm>
              <a:off x="6123279" y="5338335"/>
              <a:ext cx="2839716" cy="1974213"/>
              <a:chOff x="6123279" y="5338335"/>
              <a:chExt cx="2839716" cy="1974213"/>
            </a:xfrm>
          </p:grpSpPr>
          <p:grpSp>
            <p:nvGrpSpPr>
              <p:cNvPr id="37" name="Group 41"/>
              <p:cNvGrpSpPr>
                <a:grpSpLocks/>
              </p:cNvGrpSpPr>
              <p:nvPr/>
            </p:nvGrpSpPr>
            <p:grpSpPr bwMode="auto">
              <a:xfrm>
                <a:off x="6123279" y="5338335"/>
                <a:ext cx="2178314" cy="1542596"/>
                <a:chOff x="397486" y="5333380"/>
                <a:chExt cx="2177941" cy="1542825"/>
              </a:xfrm>
            </p:grpSpPr>
            <p:cxnSp>
              <p:nvCxnSpPr>
                <p:cNvPr id="39" name="Straight Connector 38"/>
                <p:cNvCxnSpPr/>
                <p:nvPr/>
              </p:nvCxnSpPr>
              <p:spPr>
                <a:xfrm rot="5400000">
                  <a:off x="483010" y="5918800"/>
                  <a:ext cx="1173336" cy="1587"/>
                </a:xfrm>
                <a:prstGeom prst="line">
                  <a:avLst/>
                </a:prstGeom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10800000">
                  <a:off x="1070471" y="6504675"/>
                  <a:ext cx="1172962" cy="1587"/>
                </a:xfrm>
                <a:prstGeom prst="line">
                  <a:avLst/>
                </a:prstGeom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TextBox 38"/>
                <p:cNvSpPr txBox="1">
                  <a:spLocks noChangeArrowheads="1"/>
                </p:cNvSpPr>
                <p:nvPr/>
              </p:nvSpPr>
              <p:spPr bwMode="auto">
                <a:xfrm>
                  <a:off x="397486" y="5623179"/>
                  <a:ext cx="718980" cy="6463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800">
                      <a:solidFill>
                        <a:prstClr val="black"/>
                      </a:solidFill>
                    </a:rPr>
                    <a:t>v</a:t>
                  </a:r>
                </a:p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800">
                      <a:solidFill>
                        <a:prstClr val="black"/>
                      </a:solidFill>
                    </a:rPr>
                    <a:t>(m/s)</a:t>
                  </a:r>
                </a:p>
              </p:txBody>
            </p:sp>
            <p:sp>
              <p:nvSpPr>
                <p:cNvPr id="43" name="TextBox 39"/>
                <p:cNvSpPr txBox="1">
                  <a:spLocks noChangeArrowheads="1"/>
                </p:cNvSpPr>
                <p:nvPr/>
              </p:nvSpPr>
              <p:spPr bwMode="auto">
                <a:xfrm>
                  <a:off x="1394584" y="6506873"/>
                  <a:ext cx="1180843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800">
                      <a:solidFill>
                        <a:prstClr val="black"/>
                      </a:solidFill>
                    </a:rPr>
                    <a:t>t (s)</a:t>
                  </a:r>
                </a:p>
              </p:txBody>
            </p:sp>
          </p:grpSp>
          <p:sp>
            <p:nvSpPr>
              <p:cNvPr id="38" name="Arc 37"/>
              <p:cNvSpPr/>
              <p:nvPr/>
            </p:nvSpPr>
            <p:spPr bwMode="auto">
              <a:xfrm flipH="1">
                <a:off x="6809733" y="5750672"/>
                <a:ext cx="2153262" cy="1561876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  <p:graphicFrame>
          <p:nvGraphicFramePr>
            <p:cNvPr id="44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10867421"/>
                </p:ext>
              </p:extLst>
            </p:nvPr>
          </p:nvGraphicFramePr>
          <p:xfrm>
            <a:off x="7989029" y="5491064"/>
            <a:ext cx="346987" cy="537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18" name="Equation" r:id="rId36" imgW="254000" imgH="393700" progId="Equation.3">
                    <p:embed/>
                  </p:oleObj>
                </mc:Choice>
                <mc:Fallback>
                  <p:oleObj name="Equation" r:id="rId36" imgW="254000" imgH="3937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89029" y="5491064"/>
                          <a:ext cx="346987" cy="5371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0339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2347</TotalTime>
  <Words>40</Words>
  <Application>Microsoft Macintosh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1_Office Theme</vt:lpstr>
      <vt:lpstr>Equation</vt:lpstr>
      <vt:lpstr>Velocity Dependent Force problem - Integration</vt:lpstr>
    </vt:vector>
  </TitlesOfParts>
  <Company>LGHS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Calculus</dc:title>
  <dc:creator>Dan Burns</dc:creator>
  <cp:lastModifiedBy>Dan Burns</cp:lastModifiedBy>
  <cp:revision>89</cp:revision>
  <dcterms:created xsi:type="dcterms:W3CDTF">2016-03-07T18:40:18Z</dcterms:created>
  <dcterms:modified xsi:type="dcterms:W3CDTF">2020-05-10T22:50:12Z</dcterms:modified>
</cp:coreProperties>
</file>