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1"/>
  </p:normalViewPr>
  <p:slideViewPr>
    <p:cSldViewPr snapToGrid="0" snapToObjects="1">
      <p:cViewPr varScale="1">
        <p:scale>
          <a:sx n="97" d="100"/>
          <a:sy n="97" d="100"/>
        </p:scale>
        <p:origin x="20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4F095-22F1-E843-B7F0-966AE5B74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EB7B9-B194-5945-86EF-97011F4B54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0CAEE0C-14EA-4D46-B320-15922ABE80DF}" type="datetimeFigureOut">
              <a:rPr lang="en-US"/>
              <a:pPr>
                <a:defRPr/>
              </a:pPr>
              <a:t>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26B6E-F146-B941-ACF6-0A469EFC82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84CC4-096B-D340-851E-6B33600B23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AE37EA-5BB2-A64F-BE4A-2570B6D3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49F3BA-E58F-7941-8451-A5D3E47B6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6A567-C58F-8047-83A5-2AD5B5B8C9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FBB917B-FDCE-894E-A2CF-02E9CE321B90}" type="datetimeFigureOut">
              <a:rPr lang="en-US"/>
              <a:pPr>
                <a:defRPr/>
              </a:pPr>
              <a:t>1/21/19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A0943C-74DA-2D4E-89AB-0825D76D55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386464-867E-D240-A00C-2D2D50456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48F25-2D21-874E-8CA7-0A89AC1F34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301B-4AB3-BB4A-A40F-FEEB8D158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D9CC88-F9FA-994E-B14D-EEA1D0046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F006-47C7-424A-9005-73502BCA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191F-E4A7-4645-951C-DE9A1B5D55FF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7906-ED9F-114A-BA18-80414281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FBC1-A866-494D-9839-30B575F0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7EDD-B3FB-DB4D-A3F8-16AF99DF55E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819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31FF-9BE3-4B44-9CC4-BEBB8CA3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422F-F76F-BA40-909C-16306259DA90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FF2E-61DB-7A4A-A1A0-2C154493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E2AD-83A4-E34C-BB8E-B4B87DDE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02D1-70FE-9449-85AA-A0C406BDA59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34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D01F-4A43-554C-A359-68323839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D7C2-21F9-3549-9AC0-E1D8F608704A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0D7D8-2977-654E-863F-8C109B40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00C9-5767-3F4E-B882-E1826F63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8AFF-F342-EA4E-95CE-16EA547A69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270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8A26D-6B96-264C-A3AB-255F6BC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41E1-7B33-1C41-B4BC-0DEBEA467F87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152B-B8E5-9140-8AE5-8B21D929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0672-AB62-634D-B75F-FA7CD14A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A750-734A-3446-8FE3-F7B987D1806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940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185A-3CF1-E845-9A65-D9799AAC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0262-B9B4-264F-ADD5-5D61BA7B3C59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3C3F-0ADB-D54C-A285-8926EEE6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8436-653D-DA46-99F8-82D6610B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AF5E-6926-3949-A2D9-5A3DEA55C7F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464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3901C3-4A9A-E34A-8C3B-61A112AA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9C19-3B51-BF4E-9B1E-BD9E0BEA42E5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E0C57C-ACA8-2A46-A674-719C9B0F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3AC55-E2B2-2D46-A60F-02FAF4CD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1F98-2F94-C24D-8EF8-42F00F2814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74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572B7F-E79B-484F-A349-B18494EA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00DB-F064-AC4F-A382-C7C7B0907DC7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210709-E488-8B4C-A412-8290CB69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B4E2B4-3CED-AA43-8712-75B0B9FC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7CF3-3972-6140-8BD5-00CFDE9EAA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30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39801E-AA4D-564D-B08C-7D3A3BBE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8838-3064-534D-8D08-27540B86906F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9B545B-FB26-9340-BC11-007A7BAE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D233FD-79DD-CC41-A415-0A0C2B4E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F95B-0249-BF43-901B-94DCA088F13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406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574CA-BAE3-344E-B094-B3608FFE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163E-264C-BF42-88DD-FABBB291C16B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079285-B5A5-074A-8C84-1C2374EE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1B4383-D3C9-F640-B45A-215673C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6FC7-95D7-0C45-80D0-ECE132C1282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6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66E6EE-67D4-7648-AE15-6F20761C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4468-53AA-654F-A692-97FC6DD454D4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05358C-7970-9B45-93E8-75FC7442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FBA4FC-DDD1-2249-A227-FE4A3D6C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3EE6-31AB-E14A-B927-A0D2782E6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053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8F552A-9B8D-5E47-8AD0-F5BE25F2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D785-964A-5244-B233-652296C2CC3C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E4374F-ED15-E24D-A9EC-547DC7B1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88DB03-36D8-F546-B09F-A0A4733F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94C-35AA-9E47-8090-6ED8F47E53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254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7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E8887F-2BAA-744D-B26F-AFAF28549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187555-20F8-3E47-8C4D-6A9E8C8EF2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2355A-6BC1-274A-BBA8-3C0FF241C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DC6EA24-4794-9240-B10A-952BE7AB18EA}" type="datetime1">
              <a:rPr lang="en-US" altLang="x-none"/>
              <a:pPr>
                <a:defRPr/>
              </a:pPr>
              <a:t>1/21/19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E1B2-64EB-E644-9192-2B7FDF7FD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BC3B-495D-F644-B066-916D61AF4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607D1DC-FE8E-B540-83E7-6B99581B60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9" charset="-128"/>
          <a:cs typeface="ＭＳ Ｐゴシック" pitchFamily="3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9" charset="-128"/>
          <a:cs typeface="ＭＳ Ｐゴシック" pitchFamily="3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emf"/><Relationship Id="rId26" Type="http://schemas.openxmlformats.org/officeDocument/2006/relationships/image" Target="../media/image11.e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emf"/><Relationship Id="rId32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2.emf"/><Relationship Id="rId10" Type="http://schemas.openxmlformats.org/officeDocument/2006/relationships/image" Target="../media/image3.e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6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8.emf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5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1.e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8.emf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0.e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7.emf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479C66-9785-C244-98A1-18B18E5C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0"/>
            <a:ext cx="332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the Frequency?</a:t>
            </a:r>
          </a:p>
        </p:txBody>
      </p:sp>
      <p:pic>
        <p:nvPicPr>
          <p:cNvPr id="13314" name="Picture 3" descr="SHM-V.tiff">
            <a:extLst>
              <a:ext uri="{FF2B5EF4-FFF2-40B4-BE49-F238E27FC236}">
                <a16:creationId xmlns:a16="http://schemas.microsoft.com/office/drawing/2014/main" id="{A168F715-DA11-D948-B1AC-9885A443A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M-All.tiff">
            <a:extLst>
              <a:ext uri="{FF2B5EF4-FFF2-40B4-BE49-F238E27FC236}">
                <a16:creationId xmlns:a16="http://schemas.microsoft.com/office/drawing/2014/main" id="{F812F759-DB09-A84A-8EB6-426097C65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b="46251"/>
          <a:stretch>
            <a:fillRect/>
          </a:stretch>
        </p:blipFill>
        <p:spPr bwMode="auto">
          <a:xfrm>
            <a:off x="0" y="2082800"/>
            <a:ext cx="47228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>
            <a:extLst>
              <a:ext uri="{FF2B5EF4-FFF2-40B4-BE49-F238E27FC236}">
                <a16:creationId xmlns:a16="http://schemas.microsoft.com/office/drawing/2014/main" id="{6903CBF7-4281-244B-914E-E9A21EC40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-60325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SHM Kinematics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C5C28-E45D-CC40-BD0D-A151441D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0"/>
            <a:ext cx="306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the Period?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0950D22-1DF7-6E44-8D7F-846D9E236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1125" y="693738"/>
          <a:ext cx="9112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5" imgW="444500" imgH="165100" progId="Equation.3">
                  <p:embed/>
                </p:oleObj>
              </mc:Choice>
              <mc:Fallback>
                <p:oleObj name="Equation" r:id="rId5" imgW="4445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693738"/>
                        <a:ext cx="9112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6BB4148B-F40A-E74F-86C1-F6CB4822E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6213" y="461963"/>
          <a:ext cx="19780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7" imgW="965200" imgH="368300" progId="Equation.3">
                  <p:embed/>
                </p:oleObj>
              </mc:Choice>
              <mc:Fallback>
                <p:oleObj name="Equation" r:id="rId7" imgW="9652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461963"/>
                        <a:ext cx="19780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2CA3323-1B96-9C46-81BF-62D55B9D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100138"/>
            <a:ext cx="413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the Angular Frequency?</a:t>
            </a: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D32DEC75-6499-734C-BF02-3E5C0384B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1733550"/>
          <a:ext cx="43195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9" imgW="2108200" imgH="406400" progId="Equation.3">
                  <p:embed/>
                </p:oleObj>
              </mc:Choice>
              <mc:Fallback>
                <p:oleObj name="Equation" r:id="rId9" imgW="21082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1733550"/>
                        <a:ext cx="43195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E9156F-30CB-7F41-8BCF-B1EA43187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462213"/>
            <a:ext cx="331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the Amplitude?</a:t>
            </a:r>
          </a:p>
        </p:txBody>
      </p:sp>
      <p:graphicFrame>
        <p:nvGraphicFramePr>
          <p:cNvPr id="3077" name="Object 5">
            <a:extLst>
              <a:ext uri="{FF2B5EF4-FFF2-40B4-BE49-F238E27FC236}">
                <a16:creationId xmlns:a16="http://schemas.microsoft.com/office/drawing/2014/main" id="{D5870CDE-4F08-8F4B-A959-1BBBD65CC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750" y="2462213"/>
          <a:ext cx="11969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11" imgW="584200" imgH="177800" progId="Equation.3">
                  <p:embed/>
                </p:oleObj>
              </mc:Choice>
              <mc:Fallback>
                <p:oleObj name="Equation" r:id="rId11" imgW="5842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2462213"/>
                        <a:ext cx="11969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BBE5462-9A01-0B44-80DC-A7525DEE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978150"/>
            <a:ext cx="285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function is x(t)?</a:t>
            </a:r>
          </a:p>
        </p:txBody>
      </p:sp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F3C09D08-D09C-C94A-96F4-A1BA3B3974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750" y="3179763"/>
          <a:ext cx="46831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3" imgW="228600" imgH="101600" progId="Equation.3">
                  <p:embed/>
                </p:oleObj>
              </mc:Choice>
              <mc:Fallback>
                <p:oleObj name="Equation" r:id="rId13" imgW="228600" imgH="101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3179763"/>
                        <a:ext cx="468313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A09E7381-CE8F-694E-BDB7-83875AD43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8238" y="3540125"/>
          <a:ext cx="21621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5" imgW="1054100" imgH="177800" progId="Equation.3">
                  <p:embed/>
                </p:oleObj>
              </mc:Choice>
              <mc:Fallback>
                <p:oleObj name="Equation" r:id="rId15" imgW="10541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40125"/>
                        <a:ext cx="21621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>
            <a:extLst>
              <a:ext uri="{FF2B5EF4-FFF2-40B4-BE49-F238E27FC236}">
                <a16:creationId xmlns:a16="http://schemas.microsoft.com/office/drawing/2014/main" id="{1E05E8DE-2EC3-E84A-A98B-481822E62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0413" y="3590925"/>
          <a:ext cx="14081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7" imgW="685800" imgH="152400" progId="Equation.3">
                  <p:embed/>
                </p:oleObj>
              </mc:Choice>
              <mc:Fallback>
                <p:oleObj name="Equation" r:id="rId17" imgW="685800" imgH="15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3590925"/>
                        <a:ext cx="14081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F115455-5DBF-4844-B33F-C7737A8A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027488"/>
            <a:ext cx="2855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function is v(t)?</a:t>
            </a:r>
          </a:p>
        </p:txBody>
      </p:sp>
      <p:graphicFrame>
        <p:nvGraphicFramePr>
          <p:cNvPr id="3082" name="Object 9">
            <a:extLst>
              <a:ext uri="{FF2B5EF4-FFF2-40B4-BE49-F238E27FC236}">
                <a16:creationId xmlns:a16="http://schemas.microsoft.com/office/drawing/2014/main" id="{61E145FC-3A76-054F-974B-3484DD5F97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8763" y="4171950"/>
          <a:ext cx="6254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19" imgW="304800" imgH="139700" progId="Equation.3">
                  <p:embed/>
                </p:oleObj>
              </mc:Choice>
              <mc:Fallback>
                <p:oleObj name="Equation" r:id="rId19" imgW="304800" imgH="139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3" y="4171950"/>
                        <a:ext cx="6254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3E0AF9B-7D8E-2D49-B968-0A9BC544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4524375"/>
            <a:ext cx="2855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V</a:t>
            </a:r>
            <a:r>
              <a:rPr lang="en-US" altLang="en-US" sz="2400" baseline="-25000"/>
              <a:t>m</a:t>
            </a:r>
            <a:r>
              <a:rPr lang="en-US" altLang="en-US" sz="2400"/>
              <a:t>?</a:t>
            </a:r>
          </a:p>
        </p:txBody>
      </p:sp>
      <p:graphicFrame>
        <p:nvGraphicFramePr>
          <p:cNvPr id="3083" name="Object 10">
            <a:extLst>
              <a:ext uri="{FF2B5EF4-FFF2-40B4-BE49-F238E27FC236}">
                <a16:creationId xmlns:a16="http://schemas.microsoft.com/office/drawing/2014/main" id="{40D487A3-AC50-584F-957F-2B5BD7F8E6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4986338"/>
          <a:ext cx="1851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21" imgW="901700" imgH="368300" progId="Equation.3">
                  <p:embed/>
                </p:oleObj>
              </mc:Choice>
              <mc:Fallback>
                <p:oleObj name="Equation" r:id="rId21" imgW="9017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986338"/>
                        <a:ext cx="18510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1">
            <a:extLst>
              <a:ext uri="{FF2B5EF4-FFF2-40B4-BE49-F238E27FC236}">
                <a16:creationId xmlns:a16="http://schemas.microsoft.com/office/drawing/2014/main" id="{2AE22C10-936A-5048-A467-2737D639F7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4568825"/>
          <a:ext cx="16176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23" imgW="787400" imgH="203200" progId="Equation.3">
                  <p:embed/>
                </p:oleObj>
              </mc:Choice>
              <mc:Fallback>
                <p:oleObj name="Equation" r:id="rId23" imgW="7874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4568825"/>
                        <a:ext cx="16176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2">
            <a:extLst>
              <a:ext uri="{FF2B5EF4-FFF2-40B4-BE49-F238E27FC236}">
                <a16:creationId xmlns:a16="http://schemas.microsoft.com/office/drawing/2014/main" id="{33BB5409-0F0D-184A-B43F-2B34589A89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3850" y="4986338"/>
          <a:ext cx="2373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25" imgW="1155700" imgH="406400" progId="Equation.3">
                  <p:embed/>
                </p:oleObj>
              </mc:Choice>
              <mc:Fallback>
                <p:oleObj name="Equation" r:id="rId25" imgW="1155700" imgH="40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4986338"/>
                        <a:ext cx="2373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3">
            <a:extLst>
              <a:ext uri="{FF2B5EF4-FFF2-40B4-BE49-F238E27FC236}">
                <a16:creationId xmlns:a16="http://schemas.microsoft.com/office/drawing/2014/main" id="{28D73BB2-CCA8-1D45-80D4-BC9689890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5" y="5934075"/>
          <a:ext cx="2239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27" imgW="1092200" imgH="177800" progId="Equation.3">
                  <p:embed/>
                </p:oleObj>
              </mc:Choice>
              <mc:Fallback>
                <p:oleObj name="Equation" r:id="rId27" imgW="1092200" imgH="177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934075"/>
                        <a:ext cx="22399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4">
            <a:extLst>
              <a:ext uri="{FF2B5EF4-FFF2-40B4-BE49-F238E27FC236}">
                <a16:creationId xmlns:a16="http://schemas.microsoft.com/office/drawing/2014/main" id="{B346F2C0-942C-1347-8B67-14F619414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0413" y="5957888"/>
          <a:ext cx="17208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29" imgW="838200" imgH="165100" progId="Equation.3">
                  <p:embed/>
                </p:oleObj>
              </mc:Choice>
              <mc:Fallback>
                <p:oleObj name="Equation" r:id="rId29" imgW="838200" imgH="165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5957888"/>
                        <a:ext cx="17208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TextBox 32">
            <a:extLst>
              <a:ext uri="{FF2B5EF4-FFF2-40B4-BE49-F238E27FC236}">
                <a16:creationId xmlns:a16="http://schemas.microsoft.com/office/drawing/2014/main" id="{028F064B-0F95-7747-829E-D844F1E7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207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 = 0.5 kg</a:t>
            </a:r>
          </a:p>
        </p:txBody>
      </p:sp>
      <p:graphicFrame>
        <p:nvGraphicFramePr>
          <p:cNvPr id="3090" name="Object 15">
            <a:extLst>
              <a:ext uri="{FF2B5EF4-FFF2-40B4-BE49-F238E27FC236}">
                <a16:creationId xmlns:a16="http://schemas.microsoft.com/office/drawing/2014/main" id="{CA185BC0-A6B9-E945-9BB1-9AD171DC2E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1325" y="6423025"/>
          <a:ext cx="24765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31" imgW="1206500" imgH="203200" progId="Equation.3">
                  <p:embed/>
                </p:oleObj>
              </mc:Choice>
              <mc:Fallback>
                <p:oleObj name="Equation" r:id="rId31" imgW="1206500" imgH="203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6423025"/>
                        <a:ext cx="24765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3" grpId="0"/>
      <p:bldP spid="15" grpId="0"/>
      <p:bldP spid="17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SHM-V.tiff">
            <a:extLst>
              <a:ext uri="{FF2B5EF4-FFF2-40B4-BE49-F238E27FC236}">
                <a16:creationId xmlns:a16="http://schemas.microsoft.com/office/drawing/2014/main" id="{7BCD62D1-4C98-D548-A10A-D917C696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4" descr="SHM-All.tiff">
            <a:extLst>
              <a:ext uri="{FF2B5EF4-FFF2-40B4-BE49-F238E27FC236}">
                <a16:creationId xmlns:a16="http://schemas.microsoft.com/office/drawing/2014/main" id="{E920B7E5-A018-FF46-9A31-2F9CD339E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b="46251"/>
          <a:stretch>
            <a:fillRect/>
          </a:stretch>
        </p:blipFill>
        <p:spPr bwMode="auto">
          <a:xfrm>
            <a:off x="0" y="2082800"/>
            <a:ext cx="47228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HM-All.tiff">
            <a:extLst>
              <a:ext uri="{FF2B5EF4-FFF2-40B4-BE49-F238E27FC236}">
                <a16:creationId xmlns:a16="http://schemas.microsoft.com/office/drawing/2014/main" id="{825B7982-CB90-6449-8BE5-FC2EED29B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9" b="23100"/>
          <a:stretch>
            <a:fillRect/>
          </a:stretch>
        </p:blipFill>
        <p:spPr bwMode="auto">
          <a:xfrm>
            <a:off x="0" y="3671888"/>
            <a:ext cx="4722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HM-All.tiff">
            <a:extLst>
              <a:ext uri="{FF2B5EF4-FFF2-40B4-BE49-F238E27FC236}">
                <a16:creationId xmlns:a16="http://schemas.microsoft.com/office/drawing/2014/main" id="{35CE8D7A-34FA-AC4D-BCDD-186EE15FE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8"/>
          <a:stretch>
            <a:fillRect/>
          </a:stretch>
        </p:blipFill>
        <p:spPr bwMode="auto">
          <a:xfrm>
            <a:off x="0" y="5259388"/>
            <a:ext cx="47228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>
            <a:extLst>
              <a:ext uri="{FF2B5EF4-FFF2-40B4-BE49-F238E27FC236}">
                <a16:creationId xmlns:a16="http://schemas.microsoft.com/office/drawing/2014/main" id="{8EBB7F88-8CEC-294D-AA2B-4384682CD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-60325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SHM Kinematics</a:t>
            </a:r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C8B18B3E-91DE-D84A-8697-4CE61AEA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230188"/>
            <a:ext cx="2970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function is a(t)?</a:t>
            </a:r>
          </a:p>
        </p:txBody>
      </p:sp>
      <p:graphicFrame>
        <p:nvGraphicFramePr>
          <p:cNvPr id="3083" name="Object 2">
            <a:extLst>
              <a:ext uri="{FF2B5EF4-FFF2-40B4-BE49-F238E27FC236}">
                <a16:creationId xmlns:a16="http://schemas.microsoft.com/office/drawing/2014/main" id="{61C1B4E6-A0E4-8945-9B9C-9EC28645B4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4613" y="1327150"/>
          <a:ext cx="1955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952500" imgH="368300" progId="Equation.3">
                  <p:embed/>
                </p:oleObj>
              </mc:Choice>
              <mc:Fallback>
                <p:oleObj name="Equation" r:id="rId5" imgW="9525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327150"/>
                        <a:ext cx="1955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3">
            <a:extLst>
              <a:ext uri="{FF2B5EF4-FFF2-40B4-BE49-F238E27FC236}">
                <a16:creationId xmlns:a16="http://schemas.microsoft.com/office/drawing/2014/main" id="{FF17613E-C2D7-8743-8A4E-D102DFA6D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5363" y="2957513"/>
          <a:ext cx="23193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7" imgW="1130300" imgH="177800" progId="Equation.3">
                  <p:embed/>
                </p:oleObj>
              </mc:Choice>
              <mc:Fallback>
                <p:oleObj name="Equation" r:id="rId7" imgW="11303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957513"/>
                        <a:ext cx="23193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41A56FA5-8F88-8A48-84A9-B050A16AF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00" y="358775"/>
          <a:ext cx="6762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9" imgW="330200" imgH="101600" progId="Equation.3">
                  <p:embed/>
                </p:oleObj>
              </mc:Choice>
              <mc:Fallback>
                <p:oleObj name="Equation" r:id="rId9" imgW="330200" imgH="10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58775"/>
                        <a:ext cx="6762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9B238F2-B584-1D4F-ADA3-438C1670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692150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a</a:t>
            </a:r>
            <a:r>
              <a:rPr lang="en-US" altLang="en-US" sz="2400" baseline="-25000"/>
              <a:t>m</a:t>
            </a:r>
            <a:r>
              <a:rPr lang="en-US" altLang="en-US" sz="2400"/>
              <a:t>?</a:t>
            </a:r>
          </a:p>
        </p:txBody>
      </p:sp>
      <p:graphicFrame>
        <p:nvGraphicFramePr>
          <p:cNvPr id="14352" name="Object 5">
            <a:extLst>
              <a:ext uri="{FF2B5EF4-FFF2-40B4-BE49-F238E27FC236}">
                <a16:creationId xmlns:a16="http://schemas.microsoft.com/office/drawing/2014/main" id="{7A5DF96E-C8C4-6045-84EC-EDC989A18C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3950" y="1247775"/>
          <a:ext cx="11191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1" imgW="546100" imgH="406400" progId="Equation.3">
                  <p:embed/>
                </p:oleObj>
              </mc:Choice>
              <mc:Fallback>
                <p:oleObj name="Equation" r:id="rId11" imgW="5461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1247775"/>
                        <a:ext cx="11191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6">
            <a:extLst>
              <a:ext uri="{FF2B5EF4-FFF2-40B4-BE49-F238E27FC236}">
                <a16:creationId xmlns:a16="http://schemas.microsoft.com/office/drawing/2014/main" id="{753E1DA5-A74B-A949-B952-7D6DF5B66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0" y="2335213"/>
          <a:ext cx="1355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13" imgW="660400" imgH="203200" progId="Equation.3">
                  <p:embed/>
                </p:oleObj>
              </mc:Choice>
              <mc:Fallback>
                <p:oleObj name="Equation" r:id="rId13" imgW="660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335213"/>
                        <a:ext cx="13557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8E53409D-C137-5242-AD3F-63C244AC9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2325" y="2957513"/>
          <a:ext cx="1901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15" imgW="927100" imgH="190500" progId="Equation.3">
                  <p:embed/>
                </p:oleObj>
              </mc:Choice>
              <mc:Fallback>
                <p:oleObj name="Equation" r:id="rId15" imgW="9271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2957513"/>
                        <a:ext cx="19018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5ED47AE-4991-9547-AC6A-667E9FC8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3867150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function is F(t)?</a:t>
            </a:r>
          </a:p>
        </p:txBody>
      </p:sp>
      <p:graphicFrame>
        <p:nvGraphicFramePr>
          <p:cNvPr id="33" name="Object 8">
            <a:extLst>
              <a:ext uri="{FF2B5EF4-FFF2-40B4-BE49-F238E27FC236}">
                <a16:creationId xmlns:a16="http://schemas.microsoft.com/office/drawing/2014/main" id="{1C12A875-6650-4C41-969C-EC0C74599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7675" y="4017963"/>
          <a:ext cx="6762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7" imgW="330200" imgH="101600" progId="Equation.3">
                  <p:embed/>
                </p:oleObj>
              </mc:Choice>
              <mc:Fallback>
                <p:oleObj name="Equation" r:id="rId17" imgW="330200" imgH="101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75" y="4017963"/>
                        <a:ext cx="6762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B363734-C362-9643-9D16-1542FD92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4524375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F</a:t>
            </a:r>
            <a:r>
              <a:rPr lang="en-US" altLang="en-US" sz="2400" baseline="-25000"/>
              <a:t>m</a:t>
            </a:r>
            <a:r>
              <a:rPr lang="en-US" altLang="en-US" sz="2400"/>
              <a:t>?</a:t>
            </a:r>
          </a:p>
        </p:txBody>
      </p:sp>
      <p:graphicFrame>
        <p:nvGraphicFramePr>
          <p:cNvPr id="14356" name="Object 9">
            <a:extLst>
              <a:ext uri="{FF2B5EF4-FFF2-40B4-BE49-F238E27FC236}">
                <a16:creationId xmlns:a16="http://schemas.microsoft.com/office/drawing/2014/main" id="{2091EDEC-2893-5E43-8AE5-351F6E58D2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8" y="4597400"/>
          <a:ext cx="25066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9" imgW="1219200" imgH="203200" progId="Equation.3">
                  <p:embed/>
                </p:oleObj>
              </mc:Choice>
              <mc:Fallback>
                <p:oleObj name="Equation" r:id="rId19" imgW="12192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597400"/>
                        <a:ext cx="25066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7" name="Object 10">
            <a:extLst>
              <a:ext uri="{FF2B5EF4-FFF2-40B4-BE49-F238E27FC236}">
                <a16:creationId xmlns:a16="http://schemas.microsoft.com/office/drawing/2014/main" id="{BC481BB5-544A-294B-A704-2F6EC051B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2138" y="5259388"/>
          <a:ext cx="23955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1" imgW="1168400" imgH="177800" progId="Equation.3">
                  <p:embed/>
                </p:oleObj>
              </mc:Choice>
              <mc:Fallback>
                <p:oleObj name="Equation" r:id="rId21" imgW="1168400" imgH="177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259388"/>
                        <a:ext cx="23955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11">
            <a:extLst>
              <a:ext uri="{FF2B5EF4-FFF2-40B4-BE49-F238E27FC236}">
                <a16:creationId xmlns:a16="http://schemas.microsoft.com/office/drawing/2014/main" id="{3108D6CC-EB5B-9B47-A046-F3AC1A64CB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9575" y="5816600"/>
          <a:ext cx="3127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23" imgW="1524000" imgH="190500" progId="Equation.3">
                  <p:embed/>
                </p:oleObj>
              </mc:Choice>
              <mc:Fallback>
                <p:oleObj name="Equation" r:id="rId23" imgW="1524000" imgH="19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16600"/>
                        <a:ext cx="3127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7">
            <a:extLst>
              <a:ext uri="{FF2B5EF4-FFF2-40B4-BE49-F238E27FC236}">
                <a16:creationId xmlns:a16="http://schemas.microsoft.com/office/drawing/2014/main" id="{DB9638F9-8CF4-F443-BB2A-A75DB9A4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207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 = 0.5 kg</a:t>
            </a:r>
          </a:p>
        </p:txBody>
      </p:sp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376EDDA8-C9A0-5E4E-A3AB-73251E4474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2138" y="3516313"/>
          <a:ext cx="25273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25" imgW="1231900" imgH="152400" progId="Equation.3">
                  <p:embed/>
                </p:oleObj>
              </mc:Choice>
              <mc:Fallback>
                <p:oleObj name="Equation" r:id="rId25" imgW="1231900" imgH="15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3516313"/>
                        <a:ext cx="25273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13">
            <a:extLst>
              <a:ext uri="{FF2B5EF4-FFF2-40B4-BE49-F238E27FC236}">
                <a16:creationId xmlns:a16="http://schemas.microsoft.com/office/drawing/2014/main" id="{C2FBF3B0-6908-4243-A43B-1E331FC43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2475" y="6397625"/>
          <a:ext cx="25542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27" imgW="1244600" imgH="152400" progId="Equation.3">
                  <p:embed/>
                </p:oleObj>
              </mc:Choice>
              <mc:Fallback>
                <p:oleObj name="Equation" r:id="rId27" imgW="1244600" imgH="15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6397625"/>
                        <a:ext cx="255428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SHM-V.tiff">
            <a:extLst>
              <a:ext uri="{FF2B5EF4-FFF2-40B4-BE49-F238E27FC236}">
                <a16:creationId xmlns:a16="http://schemas.microsoft.com/office/drawing/2014/main" id="{979C76E6-5769-F04F-8B5D-7382F9D84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SHM-All.tiff">
            <a:extLst>
              <a:ext uri="{FF2B5EF4-FFF2-40B4-BE49-F238E27FC236}">
                <a16:creationId xmlns:a16="http://schemas.microsoft.com/office/drawing/2014/main" id="{34877C1C-829F-5244-9927-930C81A22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b="46251"/>
          <a:stretch>
            <a:fillRect/>
          </a:stretch>
        </p:blipFill>
        <p:spPr bwMode="auto">
          <a:xfrm>
            <a:off x="0" y="2082800"/>
            <a:ext cx="47228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SHM-All.tiff">
            <a:extLst>
              <a:ext uri="{FF2B5EF4-FFF2-40B4-BE49-F238E27FC236}">
                <a16:creationId xmlns:a16="http://schemas.microsoft.com/office/drawing/2014/main" id="{8D7BEC70-A333-8D4C-995B-D8AEE3E4C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9" b="23100"/>
          <a:stretch>
            <a:fillRect/>
          </a:stretch>
        </p:blipFill>
        <p:spPr bwMode="auto">
          <a:xfrm>
            <a:off x="0" y="3671888"/>
            <a:ext cx="4722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HM-All.tiff">
            <a:extLst>
              <a:ext uri="{FF2B5EF4-FFF2-40B4-BE49-F238E27FC236}">
                <a16:creationId xmlns:a16="http://schemas.microsoft.com/office/drawing/2014/main" id="{41A85520-EBE0-F940-A8D9-78066103E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8"/>
          <a:stretch>
            <a:fillRect/>
          </a:stretch>
        </p:blipFill>
        <p:spPr bwMode="auto">
          <a:xfrm>
            <a:off x="0" y="5259388"/>
            <a:ext cx="47228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7">
            <a:extLst>
              <a:ext uri="{FF2B5EF4-FFF2-40B4-BE49-F238E27FC236}">
                <a16:creationId xmlns:a16="http://schemas.microsoft.com/office/drawing/2014/main" id="{7C637DEA-C9D0-E343-BB4F-F533FA68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-60325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SHM Kinematics</a:t>
            </a:r>
          </a:p>
        </p:txBody>
      </p:sp>
      <p:graphicFrame>
        <p:nvGraphicFramePr>
          <p:cNvPr id="15366" name="Object 2">
            <a:extLst>
              <a:ext uri="{FF2B5EF4-FFF2-40B4-BE49-F238E27FC236}">
                <a16:creationId xmlns:a16="http://schemas.microsoft.com/office/drawing/2014/main" id="{4D5FC306-C7AB-D24D-BEFC-0A8D5E90C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75" y="3865563"/>
          <a:ext cx="2317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1130300" imgH="177800" progId="Equation.3">
                  <p:embed/>
                </p:oleObj>
              </mc:Choice>
              <mc:Fallback>
                <p:oleObj name="Equation" r:id="rId5" imgW="11303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865563"/>
                        <a:ext cx="23177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>
            <a:extLst>
              <a:ext uri="{FF2B5EF4-FFF2-40B4-BE49-F238E27FC236}">
                <a16:creationId xmlns:a16="http://schemas.microsoft.com/office/drawing/2014/main" id="{35FCD541-528E-4747-AA7F-CA5EBAAD4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75" y="4265613"/>
          <a:ext cx="2500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1219200" imgH="152400" progId="Equation.3">
                  <p:embed/>
                </p:oleObj>
              </mc:Choice>
              <mc:Fallback>
                <p:oleObj name="Equation" r:id="rId7" imgW="1219200" imgH="15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265613"/>
                        <a:ext cx="250031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4">
            <a:extLst>
              <a:ext uri="{FF2B5EF4-FFF2-40B4-BE49-F238E27FC236}">
                <a16:creationId xmlns:a16="http://schemas.microsoft.com/office/drawing/2014/main" id="{03063FB1-743B-CA43-8339-300B164A55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1575" y="5440363"/>
          <a:ext cx="2395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1168400" imgH="177800" progId="Equation.3">
                  <p:embed/>
                </p:oleObj>
              </mc:Choice>
              <mc:Fallback>
                <p:oleObj name="Equation" r:id="rId9" imgW="11684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5440363"/>
                        <a:ext cx="23955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5">
            <a:extLst>
              <a:ext uri="{FF2B5EF4-FFF2-40B4-BE49-F238E27FC236}">
                <a16:creationId xmlns:a16="http://schemas.microsoft.com/office/drawing/2014/main" id="{CC6C95CA-4A42-9440-B644-C1599C12F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763" y="5840413"/>
          <a:ext cx="25542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1" imgW="1244600" imgH="152400" progId="Equation.3">
                  <p:embed/>
                </p:oleObj>
              </mc:Choice>
              <mc:Fallback>
                <p:oleObj name="Equation" r:id="rId11" imgW="1244600" imgH="15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840413"/>
                        <a:ext cx="255428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6">
            <a:extLst>
              <a:ext uri="{FF2B5EF4-FFF2-40B4-BE49-F238E27FC236}">
                <a16:creationId xmlns:a16="http://schemas.microsoft.com/office/drawing/2014/main" id="{BC8B6E31-5CD6-DB48-9256-F61F5B5ED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1575" y="627063"/>
          <a:ext cx="2162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3" imgW="1054100" imgH="177800" progId="Equation.3">
                  <p:embed/>
                </p:oleObj>
              </mc:Choice>
              <mc:Fallback>
                <p:oleObj name="Equation" r:id="rId13" imgW="10541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627063"/>
                        <a:ext cx="21621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7">
            <a:extLst>
              <a:ext uri="{FF2B5EF4-FFF2-40B4-BE49-F238E27FC236}">
                <a16:creationId xmlns:a16="http://schemas.microsoft.com/office/drawing/2014/main" id="{88A9411F-F01D-D443-BBE0-216C5279A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1575" y="1173163"/>
          <a:ext cx="19812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5" imgW="965200" imgH="152400" progId="Equation.3">
                  <p:embed/>
                </p:oleObj>
              </mc:Choice>
              <mc:Fallback>
                <p:oleObj name="Equation" r:id="rId15" imgW="965200" imgH="15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1173163"/>
                        <a:ext cx="19812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8">
            <a:extLst>
              <a:ext uri="{FF2B5EF4-FFF2-40B4-BE49-F238E27FC236}">
                <a16:creationId xmlns:a16="http://schemas.microsoft.com/office/drawing/2014/main" id="{B032262B-DE77-A449-8DF5-983105C99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1575" y="2259013"/>
          <a:ext cx="2239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7" imgW="1092200" imgH="177800" progId="Equation.3">
                  <p:embed/>
                </p:oleObj>
              </mc:Choice>
              <mc:Fallback>
                <p:oleObj name="Equation" r:id="rId17" imgW="10922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2259013"/>
                        <a:ext cx="22399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9">
            <a:extLst>
              <a:ext uri="{FF2B5EF4-FFF2-40B4-BE49-F238E27FC236}">
                <a16:creationId xmlns:a16="http://schemas.microsoft.com/office/drawing/2014/main" id="{ACEA99F4-6203-364D-AD6A-71C4A15D3B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3788" y="2747963"/>
          <a:ext cx="24241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9" imgW="1181100" imgH="165100" progId="Equation.3">
                  <p:embed/>
                </p:oleObj>
              </mc:Choice>
              <mc:Fallback>
                <p:oleObj name="Equation" r:id="rId19" imgW="11811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2747963"/>
                        <a:ext cx="24241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Box 24">
            <a:extLst>
              <a:ext uri="{FF2B5EF4-FFF2-40B4-BE49-F238E27FC236}">
                <a16:creationId xmlns:a16="http://schemas.microsoft.com/office/drawing/2014/main" id="{42E053CC-6501-0F45-8844-6AE719C7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207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 = 0.5 kg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7">
            <a:extLst>
              <a:ext uri="{FF2B5EF4-FFF2-40B4-BE49-F238E27FC236}">
                <a16:creationId xmlns:a16="http://schemas.microsoft.com/office/drawing/2014/main" id="{3DC419ED-41FF-9540-AB1D-DB329A54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-60325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SHM Kinematics</a:t>
            </a:r>
          </a:p>
        </p:txBody>
      </p:sp>
      <p:graphicFrame>
        <p:nvGraphicFramePr>
          <p:cNvPr id="15373" name="Object 2">
            <a:extLst>
              <a:ext uri="{FF2B5EF4-FFF2-40B4-BE49-F238E27FC236}">
                <a16:creationId xmlns:a16="http://schemas.microsoft.com/office/drawing/2014/main" id="{4116D8F8-FAE6-AF43-A857-629C1C58A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52500"/>
          <a:ext cx="21907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52500"/>
                        <a:ext cx="21907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24">
            <a:extLst>
              <a:ext uri="{FF2B5EF4-FFF2-40B4-BE49-F238E27FC236}">
                <a16:creationId xmlns:a16="http://schemas.microsoft.com/office/drawing/2014/main" id="{21FC232A-992D-4F4B-BBB3-B20C1B4E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207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 = 0.5 kg</a:t>
            </a:r>
          </a:p>
        </p:txBody>
      </p:sp>
      <p:pic>
        <p:nvPicPr>
          <p:cNvPr id="18" name="Picture 17" descr="SHM-All2.tiff">
            <a:extLst>
              <a:ext uri="{FF2B5EF4-FFF2-40B4-BE49-F238E27FC236}">
                <a16:creationId xmlns:a16="http://schemas.microsoft.com/office/drawing/2014/main" id="{BFDCD969-65C8-4E41-ABBE-72D57188D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" name="Object 3">
            <a:extLst>
              <a:ext uri="{FF2B5EF4-FFF2-40B4-BE49-F238E27FC236}">
                <a16:creationId xmlns:a16="http://schemas.microsoft.com/office/drawing/2014/main" id="{CEF616DA-B5CA-DF40-9D82-ADEB1C9D9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2457450"/>
          <a:ext cx="2451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1193800" imgH="368300" progId="Equation.3">
                  <p:embed/>
                </p:oleObj>
              </mc:Choice>
              <mc:Fallback>
                <p:oleObj name="Equation" r:id="rId6" imgW="11938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457450"/>
                        <a:ext cx="24511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4">
            <a:extLst>
              <a:ext uri="{FF2B5EF4-FFF2-40B4-BE49-F238E27FC236}">
                <a16:creationId xmlns:a16="http://schemas.microsoft.com/office/drawing/2014/main" id="{B0F15E3E-9FDD-6949-8B66-69EFB5E87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4030663"/>
          <a:ext cx="22701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1104900" imgH="368300" progId="Equation.3">
                  <p:embed/>
                </p:oleObj>
              </mc:Choice>
              <mc:Fallback>
                <p:oleObj name="Equation" r:id="rId8" imgW="11049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030663"/>
                        <a:ext cx="22701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5">
            <a:extLst>
              <a:ext uri="{FF2B5EF4-FFF2-40B4-BE49-F238E27FC236}">
                <a16:creationId xmlns:a16="http://schemas.microsoft.com/office/drawing/2014/main" id="{BAC98D53-1F91-D74B-97DF-6217AAB20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0" y="5675313"/>
          <a:ext cx="23225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0" imgW="1130300" imgH="368300" progId="Equation.3">
                  <p:embed/>
                </p:oleObj>
              </mc:Choice>
              <mc:Fallback>
                <p:oleObj name="Equation" r:id="rId10" imgW="11303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5675313"/>
                        <a:ext cx="23225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1C148A6-DED4-C646-B011-FB4103AF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0"/>
            <a:ext cx="354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 you determine the equations for v(t), a(t), and F(t)? Give it a try!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C42C-0DD4-EA4E-81F5-E2AAE397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1765300"/>
            <a:ext cx="354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said no cheating!</a:t>
            </a:r>
          </a:p>
        </p:txBody>
      </p:sp>
      <p:pic>
        <p:nvPicPr>
          <p:cNvPr id="2" name="Picture 23" descr="SHM-V-2.tiff">
            <a:extLst>
              <a:ext uri="{FF2B5EF4-FFF2-40B4-BE49-F238E27FC236}">
                <a16:creationId xmlns:a16="http://schemas.microsoft.com/office/drawing/2014/main" id="{26D7CDFC-4540-6E40-8886-4D3A134B8E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HM-All2.tiff">
            <a:extLst>
              <a:ext uri="{FF2B5EF4-FFF2-40B4-BE49-F238E27FC236}">
                <a16:creationId xmlns:a16="http://schemas.microsoft.com/office/drawing/2014/main" id="{81BC09B9-3C5E-1A43-ABEB-B1DE4581E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/>
          <a:stretch>
            <a:fillRect/>
          </a:stretch>
        </p:blipFill>
        <p:spPr bwMode="auto">
          <a:xfrm>
            <a:off x="0" y="523875"/>
            <a:ext cx="4722813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114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ＭＳ Ｐゴシック</vt:lpstr>
      <vt:lpstr>Calibri</vt:lpstr>
      <vt:lpstr>Office Theme</vt:lpstr>
      <vt:lpstr>Microsoft Equation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user</dc:creator>
  <cp:lastModifiedBy>Microsoft Office User</cp:lastModifiedBy>
  <cp:revision>13</cp:revision>
  <dcterms:created xsi:type="dcterms:W3CDTF">2012-03-16T21:23:35Z</dcterms:created>
  <dcterms:modified xsi:type="dcterms:W3CDTF">2019-01-21T22:22:56Z</dcterms:modified>
</cp:coreProperties>
</file>