
<file path=[Content_Types].xml><?xml version="1.0" encoding="utf-8"?>
<Types xmlns="http://schemas.openxmlformats.org/package/2006/content-types">
  <Default Extension="bin" ContentType="audio/unknown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B6359-78E4-A040-AC41-0F06EC7DC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4C6DA-027B-3B4C-B1CF-D44A87CB4B72}" type="datetime1">
              <a:rPr lang="en-US" altLang="en-US"/>
              <a:pPr>
                <a:defRPr/>
              </a:pPr>
              <a:t>5/9/20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79176-3E87-9C40-9A98-A96DA6767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4996D-3CED-4543-B633-00838FF7A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971F8-93BC-6448-8256-B2AFF16A1D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0231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2689F-0B10-0341-BB99-6F5AC0C61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55156-3E62-0149-B2E6-B4EE1BA4F983}" type="datetime1">
              <a:rPr lang="en-US" altLang="en-US"/>
              <a:pPr>
                <a:defRPr/>
              </a:pPr>
              <a:t>5/9/20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B6E9C-C5B3-8E48-A1A2-DA43D3718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CE113-903F-904B-8615-002C105AB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59CB5-B47B-DA42-A8A2-ADE607F0DC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8573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05FE3-3E56-2A42-9096-40B38C40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74F2E-94DB-4B48-A75B-6540F6A7232A}" type="datetime1">
              <a:rPr lang="en-US" altLang="en-US"/>
              <a:pPr>
                <a:defRPr/>
              </a:pPr>
              <a:t>5/9/20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C8475-4115-454A-843D-C8474892F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47D75-B9A7-5B4A-8E0C-2B0F190E8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52C02-ACAA-C745-8E68-63E8995D95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373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5B514-138D-2D4D-A424-769A6FC21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7944C-71A4-6540-B4C4-96CCFBD1DB53}" type="datetime1">
              <a:rPr lang="en-US" altLang="en-US"/>
              <a:pPr>
                <a:defRPr/>
              </a:pPr>
              <a:t>5/9/20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B9CFE-6D08-3040-ACF7-07A7D11A4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8A2FF-946C-EF40-94AA-612579221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AB5C2-47C7-F649-B8E0-9DEA9C2457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214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6E47B-F670-EF47-9749-CEE4C931D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87AB6-AA21-5443-95B7-774C46102914}" type="datetime1">
              <a:rPr lang="en-US" altLang="en-US"/>
              <a:pPr>
                <a:defRPr/>
              </a:pPr>
              <a:t>5/9/20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9C755-B099-7E49-89EB-BE94FB107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96484-A350-154C-A326-892F7232E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ABE25-1A7A-6549-BDE9-434E79BC07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453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036235A-07AE-D547-B0D4-B72FA5CB7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0A22-B682-8B4D-9E6A-85ABAEBDA931}" type="datetime1">
              <a:rPr lang="en-US" altLang="en-US"/>
              <a:pPr>
                <a:defRPr/>
              </a:pPr>
              <a:t>5/9/20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A757AB9-32DB-E447-962F-D480517E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7FE412-4C21-834D-9210-FAA78E2A7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E2E8-8AC0-FD45-AD26-88C1222982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47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3A692D2-3E5F-E84C-9AA2-6FAD22986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73AA8-668E-5E46-BA3C-CAC02F94B729}" type="datetime1">
              <a:rPr lang="en-US" altLang="en-US"/>
              <a:pPr>
                <a:defRPr/>
              </a:pPr>
              <a:t>5/9/20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740FE03-1C7F-914E-AD9C-4DE0AB91B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A25B41-149C-FB4E-BAB3-BB3EB9865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4A817-4B8B-D444-961B-906A198A6D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6322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86645D1-BB6B-6A42-9275-EAD557EF5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012F8-DABB-8A48-AC61-4D03F5380125}" type="datetime1">
              <a:rPr lang="en-US" altLang="en-US"/>
              <a:pPr>
                <a:defRPr/>
              </a:pPr>
              <a:t>5/9/20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D8F88F7-80F7-EF42-8426-27AF5192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26BFA8D-BE68-CD4E-BD6C-B9EDA12F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A676B-18AB-384D-86C6-C9B432FB37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14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741677D-63A9-B048-AC0F-9D208DBFD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0F612-1C51-4E42-A2D8-D4E7E1219922}" type="datetime1">
              <a:rPr lang="en-US" altLang="en-US"/>
              <a:pPr>
                <a:defRPr/>
              </a:pPr>
              <a:t>5/9/20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FFB8BC2-E5D7-E34C-B60F-2D042C05A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B1445CC-2291-6843-93BD-ECC63767E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5E57E-E94A-BD4F-97B4-921F59CE84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410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B511809-6BD0-D64D-9396-BF83E3C3A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3DD91-C678-6742-AED4-3253F4876B89}" type="datetime1">
              <a:rPr lang="en-US" altLang="en-US"/>
              <a:pPr>
                <a:defRPr/>
              </a:pPr>
              <a:t>5/9/20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660779A-57BB-914A-A520-AEE8D035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6C7514D-1461-4C45-9EBC-406DF40E2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75534-FB91-B642-8165-868202603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4863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B5B9C2B-CE08-1541-B1B6-006A9CC58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5A5A0-1D86-724C-8EE0-8FF6DB4A29E6}" type="datetime1">
              <a:rPr lang="en-US" altLang="en-US"/>
              <a:pPr>
                <a:defRPr/>
              </a:pPr>
              <a:t>5/9/20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10BD1DB-2F46-2A40-BDB7-37E8BB6D9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83E26D-1EA4-304F-85B9-15EAD6400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280CA-DE96-B541-A4D9-2CC83D333C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5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E282F42-3B3E-1845-889A-0C1CF53E9D7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FEDF369-8D59-1C42-9253-5F0C68B7DB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33216-B333-8B4E-B8F0-D2B92E5717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8D32855-56AF-5E43-B8BE-567F31BEE879}" type="datetime1">
              <a:rPr lang="en-US" altLang="en-US"/>
              <a:pPr>
                <a:defRPr/>
              </a:pPr>
              <a:t>5/9/20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9130B-686F-2D4B-A594-01A27F266A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9FD1A-9915-B248-BE8A-C1F713ADF8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F55BF0E-A1B4-A044-8D78-DEF9FDB583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BCCB00-C675-4D44-9C4D-88DCB1E6D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18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  <a:cs typeface="+mj-cs"/>
              </a:rPr>
              <a:t>Intro to Projectile Motion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6A55366-53BE-164B-88B5-296A5A16FBE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7200" y="1104900"/>
            <a:ext cx="1462088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412FE87-FF79-6A46-9051-07C15355683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-621506" y="3645694"/>
            <a:ext cx="508000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C3DBD23-8608-A644-B735-86C8503BE85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1670050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0F8A964-F22E-8B40-9899-4AECE5EC790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2795588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44DB301-8F23-2E48-A915-D88533690F5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2232025"/>
            <a:ext cx="441325" cy="142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3CCA08D-0F70-9146-AF37-6D28ADE12AB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3357563"/>
            <a:ext cx="441325" cy="142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8D3AE82-C1AF-774E-B895-688D75874BF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3921125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A61D5CB-1F3E-0D47-B211-C8DA5866152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4483100"/>
            <a:ext cx="441325" cy="142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9CA14C-EED6-5148-BAB0-61B23C3D86C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5046663"/>
            <a:ext cx="441325" cy="142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6BA4723-1E9F-204D-8AA7-8C6B80F2FC9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5608638"/>
            <a:ext cx="441325" cy="142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F8B50C5-BA0D-F943-AB82-E09DE12D53B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6172200"/>
            <a:ext cx="628015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3325" name="TextBox 32">
            <a:extLst>
              <a:ext uri="{FF2B5EF4-FFF2-40B4-BE49-F238E27FC236}">
                <a16:creationId xmlns:a16="http://schemas.microsoft.com/office/drawing/2014/main" id="{D851B39A-77E4-5D43-9534-FA65AF353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1484313"/>
            <a:ext cx="608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  5m</a:t>
            </a:r>
          </a:p>
        </p:txBody>
      </p:sp>
      <p:sp>
        <p:nvSpPr>
          <p:cNvPr id="13326" name="TextBox 33">
            <a:extLst>
              <a:ext uri="{FF2B5EF4-FFF2-40B4-BE49-F238E27FC236}">
                <a16:creationId xmlns:a16="http://schemas.microsoft.com/office/drawing/2014/main" id="{F48747E8-D7F9-7240-AF90-8D83AE983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2062163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10m</a:t>
            </a:r>
          </a:p>
        </p:txBody>
      </p:sp>
      <p:sp>
        <p:nvSpPr>
          <p:cNvPr id="13327" name="TextBox 34">
            <a:extLst>
              <a:ext uri="{FF2B5EF4-FFF2-40B4-BE49-F238E27FC236}">
                <a16:creationId xmlns:a16="http://schemas.microsoft.com/office/drawing/2014/main" id="{E0BDBDF9-36F4-4E40-841A-99817E9FC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2624138"/>
            <a:ext cx="6080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15m</a:t>
            </a:r>
          </a:p>
        </p:txBody>
      </p:sp>
      <p:sp>
        <p:nvSpPr>
          <p:cNvPr id="13328" name="TextBox 35">
            <a:extLst>
              <a:ext uri="{FF2B5EF4-FFF2-40B4-BE49-F238E27FC236}">
                <a16:creationId xmlns:a16="http://schemas.microsoft.com/office/drawing/2014/main" id="{B488C270-5CFB-D44F-8793-3B4D5D215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3187700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20m</a:t>
            </a:r>
          </a:p>
        </p:txBody>
      </p:sp>
      <p:sp>
        <p:nvSpPr>
          <p:cNvPr id="13329" name="TextBox 36">
            <a:extLst>
              <a:ext uri="{FF2B5EF4-FFF2-40B4-BE49-F238E27FC236}">
                <a16:creationId xmlns:a16="http://schemas.microsoft.com/office/drawing/2014/main" id="{2AA6AB4C-B284-FE4B-9178-F6FB2DB96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3749675"/>
            <a:ext cx="608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25m</a:t>
            </a:r>
          </a:p>
        </p:txBody>
      </p:sp>
      <p:sp>
        <p:nvSpPr>
          <p:cNvPr id="13330" name="TextBox 37">
            <a:extLst>
              <a:ext uri="{FF2B5EF4-FFF2-40B4-BE49-F238E27FC236}">
                <a16:creationId xmlns:a16="http://schemas.microsoft.com/office/drawing/2014/main" id="{4AFE5F3E-AF56-9041-AAD4-9FB2D75B6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4313238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30m</a:t>
            </a:r>
          </a:p>
        </p:txBody>
      </p:sp>
      <p:sp>
        <p:nvSpPr>
          <p:cNvPr id="13331" name="TextBox 38">
            <a:extLst>
              <a:ext uri="{FF2B5EF4-FFF2-40B4-BE49-F238E27FC236}">
                <a16:creationId xmlns:a16="http://schemas.microsoft.com/office/drawing/2014/main" id="{71957DCD-1A37-9442-8877-B493B36EE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4860925"/>
            <a:ext cx="608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35m</a:t>
            </a:r>
          </a:p>
        </p:txBody>
      </p:sp>
      <p:sp>
        <p:nvSpPr>
          <p:cNvPr id="13332" name="TextBox 39">
            <a:extLst>
              <a:ext uri="{FF2B5EF4-FFF2-40B4-BE49-F238E27FC236}">
                <a16:creationId xmlns:a16="http://schemas.microsoft.com/office/drawing/2014/main" id="{B51086A5-01CE-CA4B-B132-EAD4396AE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5424488"/>
            <a:ext cx="608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40m</a:t>
            </a:r>
          </a:p>
        </p:txBody>
      </p:sp>
      <p:sp>
        <p:nvSpPr>
          <p:cNvPr id="13333" name="TextBox 40">
            <a:extLst>
              <a:ext uri="{FF2B5EF4-FFF2-40B4-BE49-F238E27FC236}">
                <a16:creationId xmlns:a16="http://schemas.microsoft.com/office/drawing/2014/main" id="{F105DDB6-2398-2746-9FF8-C3ADB74CD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6000750"/>
            <a:ext cx="608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45m</a:t>
            </a:r>
          </a:p>
        </p:txBody>
      </p:sp>
      <p:sp>
        <p:nvSpPr>
          <p:cNvPr id="13334" name="TextBox 41">
            <a:extLst>
              <a:ext uri="{FF2B5EF4-FFF2-40B4-BE49-F238E27FC236}">
                <a16:creationId xmlns:a16="http://schemas.microsoft.com/office/drawing/2014/main" id="{363EE617-6D98-E043-8500-D2DD02BAA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050" y="531813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  5m</a:t>
            </a:r>
          </a:p>
        </p:txBody>
      </p:sp>
      <p:sp>
        <p:nvSpPr>
          <p:cNvPr id="13335" name="TextBox 42">
            <a:extLst>
              <a:ext uri="{FF2B5EF4-FFF2-40B4-BE49-F238E27FC236}">
                <a16:creationId xmlns:a16="http://schemas.microsoft.com/office/drawing/2014/main" id="{76BE3BC8-C84D-B447-9836-5EF082C7B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1613" y="531813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10m</a:t>
            </a:r>
          </a:p>
        </p:txBody>
      </p:sp>
      <p:sp>
        <p:nvSpPr>
          <p:cNvPr id="13336" name="TextBox 43">
            <a:extLst>
              <a:ext uri="{FF2B5EF4-FFF2-40B4-BE49-F238E27FC236}">
                <a16:creationId xmlns:a16="http://schemas.microsoft.com/office/drawing/2014/main" id="{A8A1B9AA-B506-5041-9736-D4D9297C6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75" y="531813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15m</a:t>
            </a:r>
          </a:p>
        </p:txBody>
      </p:sp>
      <p:grpSp>
        <p:nvGrpSpPr>
          <p:cNvPr id="13337" name="Group 50">
            <a:extLst>
              <a:ext uri="{FF2B5EF4-FFF2-40B4-BE49-F238E27FC236}">
                <a16:creationId xmlns:a16="http://schemas.microsoft.com/office/drawing/2014/main" id="{5E117CF7-D261-304E-943C-7774D153292F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644106" y="-310356"/>
            <a:ext cx="442913" cy="2828925"/>
            <a:chOff x="1849605" y="2384822"/>
            <a:chExt cx="443345" cy="2827761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DC97F0E-5B6A-4D44-AE51-0CE6EEB7F4B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3249" y="2954500"/>
              <a:ext cx="441755" cy="1269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5B2D10E-925B-8643-8A7C-120C77E6A9F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35304" y="2407038"/>
              <a:ext cx="441755" cy="142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E884B209-8166-6547-B7F5-1823737A87B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8" y="3524178"/>
              <a:ext cx="441755" cy="142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FECB1A6E-BEDD-F64A-B611-F4430F0CB6E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9" y="4087509"/>
              <a:ext cx="441755" cy="1428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0EFC7DB2-2AC8-E74E-8381-9CA4E059DA4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9" y="4642905"/>
              <a:ext cx="441755" cy="1269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8EA4B113-0F70-E846-BDCA-09CB6E03555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8" y="5212583"/>
              <a:ext cx="441755" cy="142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</p:grpSp>
      <p:sp>
        <p:nvSpPr>
          <p:cNvPr id="13338" name="TextBox 51">
            <a:extLst>
              <a:ext uri="{FF2B5EF4-FFF2-40B4-BE49-F238E27FC236}">
                <a16:creationId xmlns:a16="http://schemas.microsoft.com/office/drawing/2014/main" id="{212C647B-5047-EB4B-AA14-0ED938E5C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5563" y="533400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20m</a:t>
            </a:r>
          </a:p>
        </p:txBody>
      </p:sp>
      <p:sp>
        <p:nvSpPr>
          <p:cNvPr id="13339" name="TextBox 52">
            <a:extLst>
              <a:ext uri="{FF2B5EF4-FFF2-40B4-BE49-F238E27FC236}">
                <a16:creationId xmlns:a16="http://schemas.microsoft.com/office/drawing/2014/main" id="{DE87A1D1-6F57-4345-9245-10C969373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575" y="533400"/>
            <a:ext cx="606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25m</a:t>
            </a:r>
          </a:p>
        </p:txBody>
      </p:sp>
      <p:sp>
        <p:nvSpPr>
          <p:cNvPr id="13340" name="TextBox 53">
            <a:extLst>
              <a:ext uri="{FF2B5EF4-FFF2-40B4-BE49-F238E27FC236}">
                <a16:creationId xmlns:a16="http://schemas.microsoft.com/office/drawing/2014/main" id="{3D44E54A-2AFD-5847-9E4D-65A5BE9C1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225" y="531813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30m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82681D76-DF4E-CD40-AF4B-CE6340755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813" y="901700"/>
            <a:ext cx="233362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51DD4AB-1283-9D4B-B4C6-5415FAB9FE8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17600" y="703263"/>
            <a:ext cx="1060450" cy="1587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3343" name="TextBox 57">
            <a:extLst>
              <a:ext uri="{FF2B5EF4-FFF2-40B4-BE49-F238E27FC236}">
                <a16:creationId xmlns:a16="http://schemas.microsoft.com/office/drawing/2014/main" id="{90E325F8-3574-2149-B817-81FCC2964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8" y="738188"/>
            <a:ext cx="13668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V</a:t>
            </a:r>
            <a:r>
              <a:rPr lang="en-US" altLang="en-US" baseline="-25000">
                <a:latin typeface="Calibri" panose="020F0502020204030204" pitchFamily="34" charset="0"/>
              </a:rPr>
              <a:t>0x</a:t>
            </a:r>
            <a:r>
              <a:rPr lang="en-US" altLang="en-US">
                <a:latin typeface="Calibri" panose="020F0502020204030204" pitchFamily="34" charset="0"/>
              </a:rPr>
              <a:t> = 10 m/s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3CF1AE8-110F-8949-A2B3-2FF9B39F7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550" y="1598613"/>
            <a:ext cx="39751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If there was no gravity, where would the ball be at t=1 s?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97E30F9-9059-544A-B956-A2F9169B6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450" y="2605088"/>
            <a:ext cx="3582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x = x</a:t>
            </a:r>
            <a:r>
              <a:rPr lang="en-US" altLang="en-US" sz="2400" baseline="-25000">
                <a:latin typeface="Calibri" panose="020F0502020204030204" pitchFamily="34" charset="0"/>
              </a:rPr>
              <a:t>0</a:t>
            </a:r>
            <a:r>
              <a:rPr lang="en-US" altLang="en-US" sz="2400">
                <a:latin typeface="Calibri" panose="020F0502020204030204" pitchFamily="34" charset="0"/>
              </a:rPr>
              <a:t>+V</a:t>
            </a:r>
            <a:r>
              <a:rPr lang="en-US" altLang="en-US" sz="2400" baseline="-25000">
                <a:latin typeface="Calibri" panose="020F0502020204030204" pitchFamily="34" charset="0"/>
              </a:rPr>
              <a:t>ox</a:t>
            </a:r>
            <a:r>
              <a:rPr lang="en-US" altLang="en-US" sz="2400">
                <a:latin typeface="Calibri" panose="020F0502020204030204" pitchFamily="34" charset="0"/>
              </a:rPr>
              <a:t>t = 0+10</a:t>
            </a:r>
            <a:r>
              <a:rPr lang="en-US" altLang="en-US" sz="2400" baseline="30000">
                <a:latin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</a:rPr>
              <a:t>1 = 10 m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C43B91A-7F3B-104D-B83D-434BF9B52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1475" y="901700"/>
            <a:ext cx="233363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3BE00E0-5AA2-EB4B-823C-C71F392D2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450" y="3167063"/>
            <a:ext cx="1762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at t=2 s?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A2F83E1-8AAF-E942-A07A-BBF51A81B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7338" y="3730625"/>
            <a:ext cx="35829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x = x</a:t>
            </a:r>
            <a:r>
              <a:rPr lang="en-US" altLang="en-US" sz="2400" baseline="-25000">
                <a:latin typeface="Calibri" panose="020F0502020204030204" pitchFamily="34" charset="0"/>
              </a:rPr>
              <a:t>0</a:t>
            </a:r>
            <a:r>
              <a:rPr lang="en-US" altLang="en-US" sz="2400">
                <a:latin typeface="Calibri" panose="020F0502020204030204" pitchFamily="34" charset="0"/>
              </a:rPr>
              <a:t>+V</a:t>
            </a:r>
            <a:r>
              <a:rPr lang="en-US" altLang="en-US" sz="2400" baseline="-25000">
                <a:latin typeface="Calibri" panose="020F0502020204030204" pitchFamily="34" charset="0"/>
              </a:rPr>
              <a:t>ox</a:t>
            </a:r>
            <a:r>
              <a:rPr lang="en-US" altLang="en-US" sz="2400">
                <a:latin typeface="Calibri" panose="020F0502020204030204" pitchFamily="34" charset="0"/>
              </a:rPr>
              <a:t>t = 0+10</a:t>
            </a:r>
            <a:r>
              <a:rPr lang="en-US" altLang="en-US" sz="2400" baseline="30000">
                <a:latin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</a:rPr>
              <a:t>2 = 20 m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812FDE1-0BF0-BB49-9E24-CFAFEE433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13" y="900113"/>
            <a:ext cx="233362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048BD50A-4527-8441-8F55-B99D5180C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550" y="900113"/>
            <a:ext cx="233363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E6205A0-C153-5A40-AE82-E4C5E411E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7338" y="4292600"/>
            <a:ext cx="17637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at t=3 s?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211AF81-F0FE-2048-92A6-04080E398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7338" y="4768850"/>
            <a:ext cx="35829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x = x</a:t>
            </a:r>
            <a:r>
              <a:rPr lang="en-US" altLang="en-US" sz="2400" baseline="-25000">
                <a:latin typeface="Calibri" panose="020F0502020204030204" pitchFamily="34" charset="0"/>
              </a:rPr>
              <a:t>0</a:t>
            </a:r>
            <a:r>
              <a:rPr lang="en-US" altLang="en-US" sz="2400">
                <a:latin typeface="Calibri" panose="020F0502020204030204" pitchFamily="34" charset="0"/>
              </a:rPr>
              <a:t>+V</a:t>
            </a:r>
            <a:r>
              <a:rPr lang="en-US" altLang="en-US" sz="2400" baseline="-25000">
                <a:latin typeface="Calibri" panose="020F0502020204030204" pitchFamily="34" charset="0"/>
              </a:rPr>
              <a:t>ox</a:t>
            </a:r>
            <a:r>
              <a:rPr lang="en-US" altLang="en-US" sz="2400">
                <a:latin typeface="Calibri" panose="020F0502020204030204" pitchFamily="34" charset="0"/>
              </a:rPr>
              <a:t>t = 0+10</a:t>
            </a:r>
            <a:r>
              <a:rPr lang="en-US" altLang="en-US" sz="2400" baseline="30000">
                <a:latin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</a:rPr>
              <a:t>3 = 30 m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9DFAE838-0736-2A48-8B44-E8576A6FCC69}"/>
              </a:ext>
            </a:extLst>
          </p:cNvPr>
          <p:cNvCxnSpPr>
            <a:cxnSpLocks noChangeShapeType="1"/>
            <a:stCxn id="55" idx="4"/>
          </p:cNvCxnSpPr>
          <p:nvPr/>
        </p:nvCxnSpPr>
        <p:spPr bwMode="auto">
          <a:xfrm rot="5400000" flipH="1" flipV="1">
            <a:off x="2174875" y="847725"/>
            <a:ext cx="19050" cy="533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EF00A010-6F46-7446-BA18-7733AE6FA720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919288" y="1104900"/>
            <a:ext cx="19050" cy="533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3355" name="TextBox 70">
            <a:extLst>
              <a:ext uri="{FF2B5EF4-FFF2-40B4-BE49-F238E27FC236}">
                <a16:creationId xmlns:a16="http://schemas.microsoft.com/office/drawing/2014/main" id="{30CAEF4A-1D24-F443-BAE1-EA6E4CD74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5175" y="771525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+x</a:t>
            </a:r>
          </a:p>
        </p:txBody>
      </p:sp>
      <p:sp>
        <p:nvSpPr>
          <p:cNvPr id="13356" name="TextBox 71">
            <a:extLst>
              <a:ext uri="{FF2B5EF4-FFF2-40B4-BE49-F238E27FC236}">
                <a16:creationId xmlns:a16="http://schemas.microsoft.com/office/drawing/2014/main" id="{01013111-4C16-754D-8DDF-8D0BCF90E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975" y="1133475"/>
            <a:ext cx="679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+y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 animBg="1"/>
      <p:bldP spid="62" grpId="0"/>
      <p:bldP spid="63" grpId="0"/>
      <p:bldP spid="64" grpId="0" animBg="1"/>
      <p:bldP spid="65" grpId="0" animBg="1"/>
      <p:bldP spid="66" grpId="0"/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612FC3-2FB4-FE40-8CCB-2EFE164E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18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  <a:cs typeface="+mj-cs"/>
              </a:rPr>
              <a:t>Intro to Projectile Motion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2791B1-2676-A349-B739-105E15219D1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7200" y="1104900"/>
            <a:ext cx="1462088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8D99D4-A718-C740-A552-58C617DF300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-621506" y="3645694"/>
            <a:ext cx="508000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02FEFC1-EC94-8C46-9DB1-3A0DA671336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1670050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31BD55E-2E3B-0E4E-A9AB-7912EC4A29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2795588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AC12FDD-49C5-5244-9B9F-78E30E73D10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2232025"/>
            <a:ext cx="441325" cy="142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106BB17-1D86-7446-BF21-B67DE08DE41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3357563"/>
            <a:ext cx="441325" cy="142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95DDCAF-A736-A847-8398-1210FC128C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3921125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CDB54BC-5465-0144-8F30-DD08C3C522C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4483100"/>
            <a:ext cx="441325" cy="142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D4427E3-5942-3E4F-AC7E-D64D95D0CB6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5046663"/>
            <a:ext cx="441325" cy="142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62CD547-50F0-934B-B450-FF2E6C71A11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5608638"/>
            <a:ext cx="441325" cy="142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4BB6F94-276B-0F4C-BBDC-432E84F28E6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6172200"/>
            <a:ext cx="628015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4349" name="TextBox 32">
            <a:extLst>
              <a:ext uri="{FF2B5EF4-FFF2-40B4-BE49-F238E27FC236}">
                <a16:creationId xmlns:a16="http://schemas.microsoft.com/office/drawing/2014/main" id="{EA8B6F22-51A4-AC40-A736-234E7A324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1484313"/>
            <a:ext cx="608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  5m</a:t>
            </a:r>
          </a:p>
        </p:txBody>
      </p:sp>
      <p:sp>
        <p:nvSpPr>
          <p:cNvPr id="14350" name="TextBox 33">
            <a:extLst>
              <a:ext uri="{FF2B5EF4-FFF2-40B4-BE49-F238E27FC236}">
                <a16:creationId xmlns:a16="http://schemas.microsoft.com/office/drawing/2014/main" id="{52999AF7-9CAB-1E46-8325-404F89B52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2062163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10m</a:t>
            </a:r>
          </a:p>
        </p:txBody>
      </p:sp>
      <p:sp>
        <p:nvSpPr>
          <p:cNvPr id="14351" name="TextBox 34">
            <a:extLst>
              <a:ext uri="{FF2B5EF4-FFF2-40B4-BE49-F238E27FC236}">
                <a16:creationId xmlns:a16="http://schemas.microsoft.com/office/drawing/2014/main" id="{D0FC3EAD-71C4-6341-B7C4-2823639BB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2624138"/>
            <a:ext cx="6080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15m</a:t>
            </a:r>
          </a:p>
        </p:txBody>
      </p:sp>
      <p:sp>
        <p:nvSpPr>
          <p:cNvPr id="14352" name="TextBox 35">
            <a:extLst>
              <a:ext uri="{FF2B5EF4-FFF2-40B4-BE49-F238E27FC236}">
                <a16:creationId xmlns:a16="http://schemas.microsoft.com/office/drawing/2014/main" id="{20CB13F8-9A80-8F42-A1F6-81693575A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3187700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20m</a:t>
            </a:r>
          </a:p>
        </p:txBody>
      </p:sp>
      <p:sp>
        <p:nvSpPr>
          <p:cNvPr id="14353" name="TextBox 36">
            <a:extLst>
              <a:ext uri="{FF2B5EF4-FFF2-40B4-BE49-F238E27FC236}">
                <a16:creationId xmlns:a16="http://schemas.microsoft.com/office/drawing/2014/main" id="{EE6B2D42-604D-314D-BA90-B454B67D9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3749675"/>
            <a:ext cx="608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25m</a:t>
            </a:r>
          </a:p>
        </p:txBody>
      </p:sp>
      <p:sp>
        <p:nvSpPr>
          <p:cNvPr id="14354" name="TextBox 37">
            <a:extLst>
              <a:ext uri="{FF2B5EF4-FFF2-40B4-BE49-F238E27FC236}">
                <a16:creationId xmlns:a16="http://schemas.microsoft.com/office/drawing/2014/main" id="{4F630EB9-AD8A-474F-9C74-0C844E9CE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4313238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30m</a:t>
            </a:r>
          </a:p>
        </p:txBody>
      </p:sp>
      <p:sp>
        <p:nvSpPr>
          <p:cNvPr id="14355" name="TextBox 38">
            <a:extLst>
              <a:ext uri="{FF2B5EF4-FFF2-40B4-BE49-F238E27FC236}">
                <a16:creationId xmlns:a16="http://schemas.microsoft.com/office/drawing/2014/main" id="{926038EF-3C65-CE46-9C42-B3A999FDB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4860925"/>
            <a:ext cx="608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35m</a:t>
            </a:r>
          </a:p>
        </p:txBody>
      </p:sp>
      <p:sp>
        <p:nvSpPr>
          <p:cNvPr id="14356" name="TextBox 39">
            <a:extLst>
              <a:ext uri="{FF2B5EF4-FFF2-40B4-BE49-F238E27FC236}">
                <a16:creationId xmlns:a16="http://schemas.microsoft.com/office/drawing/2014/main" id="{280EE498-61C7-0445-8EF6-1E347E2B2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5424488"/>
            <a:ext cx="608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40m</a:t>
            </a:r>
          </a:p>
        </p:txBody>
      </p:sp>
      <p:sp>
        <p:nvSpPr>
          <p:cNvPr id="14357" name="TextBox 40">
            <a:extLst>
              <a:ext uri="{FF2B5EF4-FFF2-40B4-BE49-F238E27FC236}">
                <a16:creationId xmlns:a16="http://schemas.microsoft.com/office/drawing/2014/main" id="{008F17DE-9AEE-D34E-897C-7A2AD4BB9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6000750"/>
            <a:ext cx="608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45m</a:t>
            </a:r>
          </a:p>
        </p:txBody>
      </p:sp>
      <p:sp>
        <p:nvSpPr>
          <p:cNvPr id="14358" name="TextBox 41">
            <a:extLst>
              <a:ext uri="{FF2B5EF4-FFF2-40B4-BE49-F238E27FC236}">
                <a16:creationId xmlns:a16="http://schemas.microsoft.com/office/drawing/2014/main" id="{69D5ECFF-0A35-7D4B-ADC7-5F33BAB10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050" y="531813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  5m</a:t>
            </a:r>
          </a:p>
        </p:txBody>
      </p:sp>
      <p:sp>
        <p:nvSpPr>
          <p:cNvPr id="14359" name="TextBox 42">
            <a:extLst>
              <a:ext uri="{FF2B5EF4-FFF2-40B4-BE49-F238E27FC236}">
                <a16:creationId xmlns:a16="http://schemas.microsoft.com/office/drawing/2014/main" id="{3166395F-A746-214F-842A-46F50C148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1613" y="531813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10m</a:t>
            </a:r>
          </a:p>
        </p:txBody>
      </p:sp>
      <p:sp>
        <p:nvSpPr>
          <p:cNvPr id="14360" name="TextBox 43">
            <a:extLst>
              <a:ext uri="{FF2B5EF4-FFF2-40B4-BE49-F238E27FC236}">
                <a16:creationId xmlns:a16="http://schemas.microsoft.com/office/drawing/2014/main" id="{65105002-B2D4-044F-B8E4-83A67F801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75" y="531813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15m</a:t>
            </a:r>
          </a:p>
        </p:txBody>
      </p:sp>
      <p:grpSp>
        <p:nvGrpSpPr>
          <p:cNvPr id="14361" name="Group 50">
            <a:extLst>
              <a:ext uri="{FF2B5EF4-FFF2-40B4-BE49-F238E27FC236}">
                <a16:creationId xmlns:a16="http://schemas.microsoft.com/office/drawing/2014/main" id="{7D6C205E-8EF9-C045-9FBB-265756954270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644106" y="-310356"/>
            <a:ext cx="442913" cy="2828925"/>
            <a:chOff x="1849605" y="2384822"/>
            <a:chExt cx="443345" cy="2827761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502BF84E-B335-9D48-87CE-84E098536F9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3249" y="2954500"/>
              <a:ext cx="441755" cy="1269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03DED2E7-5FCD-E447-A122-C293C5C3C9F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35304" y="2407038"/>
              <a:ext cx="441755" cy="142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CFCA2D0-3DD6-2249-9930-0A8AAD7DE9E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8" y="3524178"/>
              <a:ext cx="441755" cy="142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150F6650-6958-D04A-AB1F-68EC8F495CF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9" y="4087509"/>
              <a:ext cx="441755" cy="1428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BA34390E-3199-9246-BFAB-4CBCE0D363D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9" y="4642905"/>
              <a:ext cx="441755" cy="1269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B70065E7-CA24-3A4E-BA81-F19718A4152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8" y="5212583"/>
              <a:ext cx="441755" cy="142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</p:grpSp>
      <p:sp>
        <p:nvSpPr>
          <p:cNvPr id="14362" name="TextBox 51">
            <a:extLst>
              <a:ext uri="{FF2B5EF4-FFF2-40B4-BE49-F238E27FC236}">
                <a16:creationId xmlns:a16="http://schemas.microsoft.com/office/drawing/2014/main" id="{B2715E3D-ADBB-9348-9058-2D44D365C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5563" y="533400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20m</a:t>
            </a:r>
          </a:p>
        </p:txBody>
      </p:sp>
      <p:sp>
        <p:nvSpPr>
          <p:cNvPr id="14363" name="TextBox 52">
            <a:extLst>
              <a:ext uri="{FF2B5EF4-FFF2-40B4-BE49-F238E27FC236}">
                <a16:creationId xmlns:a16="http://schemas.microsoft.com/office/drawing/2014/main" id="{C21A280C-7AD3-3A43-B9BA-F9E63E85F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575" y="533400"/>
            <a:ext cx="606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25m</a:t>
            </a:r>
          </a:p>
        </p:txBody>
      </p:sp>
      <p:sp>
        <p:nvSpPr>
          <p:cNvPr id="14364" name="TextBox 53">
            <a:extLst>
              <a:ext uri="{FF2B5EF4-FFF2-40B4-BE49-F238E27FC236}">
                <a16:creationId xmlns:a16="http://schemas.microsoft.com/office/drawing/2014/main" id="{3670C50E-A912-A54E-A47F-B840D6456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225" y="531813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30m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0A46941E-1656-4542-A8AA-93AF5224D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813" y="901700"/>
            <a:ext cx="233362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35878FD4-45D1-9346-BD00-D272A5A106E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17600" y="703263"/>
            <a:ext cx="1060450" cy="1587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4367" name="TextBox 57">
            <a:extLst>
              <a:ext uri="{FF2B5EF4-FFF2-40B4-BE49-F238E27FC236}">
                <a16:creationId xmlns:a16="http://schemas.microsoft.com/office/drawing/2014/main" id="{8C54807F-8994-6340-85BE-34D549BA3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8" y="738188"/>
            <a:ext cx="13668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V</a:t>
            </a:r>
            <a:r>
              <a:rPr lang="en-US" altLang="en-US" baseline="-25000">
                <a:latin typeface="Calibri" panose="020F0502020204030204" pitchFamily="34" charset="0"/>
              </a:rPr>
              <a:t>0x</a:t>
            </a:r>
            <a:r>
              <a:rPr lang="en-US" altLang="en-US">
                <a:latin typeface="Calibri" panose="020F0502020204030204" pitchFamily="34" charset="0"/>
              </a:rPr>
              <a:t> = 10 m/s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A076616-8618-CB45-8734-CA4E3664D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5738" y="1501775"/>
            <a:ext cx="38639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But there IS gravity so where is the ball at t = 1 s?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FB577E3-4647-2642-90DC-B8F3A6876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0025" y="2333625"/>
            <a:ext cx="3582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x = x</a:t>
            </a:r>
            <a:r>
              <a:rPr lang="en-US" altLang="en-US" sz="2400" baseline="-25000">
                <a:latin typeface="Calibri" panose="020F0502020204030204" pitchFamily="34" charset="0"/>
              </a:rPr>
              <a:t>0</a:t>
            </a:r>
            <a:r>
              <a:rPr lang="en-US" altLang="en-US" sz="2400">
                <a:latin typeface="Calibri" panose="020F0502020204030204" pitchFamily="34" charset="0"/>
              </a:rPr>
              <a:t>+V</a:t>
            </a:r>
            <a:r>
              <a:rPr lang="en-US" altLang="en-US" sz="2400" baseline="-25000">
                <a:latin typeface="Calibri" panose="020F0502020204030204" pitchFamily="34" charset="0"/>
              </a:rPr>
              <a:t>ox</a:t>
            </a:r>
            <a:r>
              <a:rPr lang="en-US" altLang="en-US" sz="2400">
                <a:latin typeface="Calibri" panose="020F0502020204030204" pitchFamily="34" charset="0"/>
              </a:rPr>
              <a:t>t = 0+10</a:t>
            </a:r>
            <a:r>
              <a:rPr lang="en-US" altLang="en-US" sz="2400" baseline="30000">
                <a:latin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</a:rPr>
              <a:t>1 = 10 m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12D87435-A568-FE49-8A14-9361419FA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1475" y="901700"/>
            <a:ext cx="233363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1A17982-613E-C549-AF50-AD39BB9B1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13" y="900113"/>
            <a:ext cx="233362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04535AFE-EAB9-CF4C-894F-D20D5C82F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550" y="900113"/>
            <a:ext cx="233363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CA5076D-3C04-1943-ABA9-9CC5BFDB8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0025" y="2955925"/>
            <a:ext cx="2698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y = y</a:t>
            </a:r>
            <a:r>
              <a:rPr lang="en-US" altLang="en-US" sz="2400" baseline="-25000">
                <a:latin typeface="Calibri" panose="020F0502020204030204" pitchFamily="34" charset="0"/>
              </a:rPr>
              <a:t>0</a:t>
            </a:r>
            <a:r>
              <a:rPr lang="en-US" altLang="en-US" sz="2400">
                <a:latin typeface="Calibri" panose="020F0502020204030204" pitchFamily="34" charset="0"/>
              </a:rPr>
              <a:t>+V</a:t>
            </a:r>
            <a:r>
              <a:rPr lang="en-US" altLang="en-US" sz="2400" baseline="-25000">
                <a:latin typeface="Calibri" panose="020F0502020204030204" pitchFamily="34" charset="0"/>
              </a:rPr>
              <a:t>oy</a:t>
            </a:r>
            <a:r>
              <a:rPr lang="en-US" altLang="en-US" sz="2400">
                <a:latin typeface="Calibri" panose="020F0502020204030204" pitchFamily="34" charset="0"/>
              </a:rPr>
              <a:t>t + ½(a)t</a:t>
            </a:r>
            <a:r>
              <a:rPr lang="en-US" altLang="en-US" sz="2400" baseline="30000">
                <a:latin typeface="Calibri" panose="020F0502020204030204" pitchFamily="34" charset="0"/>
              </a:rPr>
              <a:t>2</a:t>
            </a: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0ECF53A-BCD3-BC42-9427-4FA7217E0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0025" y="3556000"/>
            <a:ext cx="3698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y = 0 +0 + ½(9.8)(1)</a:t>
            </a:r>
            <a:r>
              <a:rPr lang="en-US" altLang="en-US" sz="2400" baseline="30000">
                <a:latin typeface="Calibri" panose="020F0502020204030204" pitchFamily="34" charset="0"/>
              </a:rPr>
              <a:t>2</a:t>
            </a:r>
            <a:r>
              <a:rPr lang="en-US" altLang="en-US" sz="2400">
                <a:latin typeface="Calibri" panose="020F0502020204030204" pitchFamily="34" charset="0"/>
              </a:rPr>
              <a:t> = 4.9 m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B7590CE-9D6E-2046-A5EE-89141D861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5738" y="4229100"/>
            <a:ext cx="38639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This is the same distance it would fall in 1 second if it is dropped.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EF033AC9-D785-DB43-8D6E-88EE4DF39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1475" y="1558925"/>
            <a:ext cx="233363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D8D4572-1371-0C45-B8AE-B992C75F1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0" y="2527300"/>
            <a:ext cx="2524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What is its velocity at t = 1 s?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885DF84-8693-AD42-B69B-48116108B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0175" y="3833813"/>
            <a:ext cx="2312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v</a:t>
            </a:r>
            <a:r>
              <a:rPr lang="en-US" altLang="en-US" sz="2400" baseline="-25000">
                <a:latin typeface="Calibri" panose="020F0502020204030204" pitchFamily="34" charset="0"/>
              </a:rPr>
              <a:t>x</a:t>
            </a:r>
            <a:r>
              <a:rPr lang="en-US" altLang="en-US" sz="2400">
                <a:latin typeface="Calibri" panose="020F0502020204030204" pitchFamily="34" charset="0"/>
              </a:rPr>
              <a:t> = v</a:t>
            </a:r>
            <a:r>
              <a:rPr lang="en-US" altLang="en-US" sz="2400" baseline="-25000">
                <a:latin typeface="Calibri" panose="020F0502020204030204" pitchFamily="34" charset="0"/>
              </a:rPr>
              <a:t>ox</a:t>
            </a:r>
            <a:r>
              <a:rPr lang="en-US" altLang="en-US" sz="2400">
                <a:latin typeface="Calibri" panose="020F0502020204030204" pitchFamily="34" charset="0"/>
              </a:rPr>
              <a:t> = 10 m/s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7F637BD-94CF-D64A-A736-3EDACF215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0175" y="4221163"/>
            <a:ext cx="1809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v</a:t>
            </a:r>
            <a:r>
              <a:rPr lang="en-US" altLang="en-US" sz="2400" baseline="-25000">
                <a:latin typeface="Calibri" panose="020F0502020204030204" pitchFamily="34" charset="0"/>
              </a:rPr>
              <a:t>y</a:t>
            </a:r>
            <a:r>
              <a:rPr lang="en-US" altLang="en-US" sz="2400">
                <a:latin typeface="Calibri" panose="020F0502020204030204" pitchFamily="34" charset="0"/>
              </a:rPr>
              <a:t> = v</a:t>
            </a:r>
            <a:r>
              <a:rPr lang="en-US" altLang="en-US" sz="2400" baseline="-25000">
                <a:latin typeface="Calibri" panose="020F0502020204030204" pitchFamily="34" charset="0"/>
              </a:rPr>
              <a:t>oy</a:t>
            </a:r>
            <a:r>
              <a:rPr lang="en-US" altLang="en-US" sz="2400">
                <a:latin typeface="Calibri" panose="020F0502020204030204" pitchFamily="34" charset="0"/>
              </a:rPr>
              <a:t> + at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F48FB62-4702-D048-BC5F-D2D055176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0175" y="5170488"/>
            <a:ext cx="25114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v</a:t>
            </a:r>
            <a:r>
              <a:rPr lang="en-US" altLang="en-US" sz="2400" baseline="-25000">
                <a:latin typeface="Calibri" panose="020F0502020204030204" pitchFamily="34" charset="0"/>
              </a:rPr>
              <a:t>y</a:t>
            </a:r>
            <a:r>
              <a:rPr lang="en-US" altLang="en-US" sz="2400">
                <a:latin typeface="Calibri" panose="020F0502020204030204" pitchFamily="34" charset="0"/>
              </a:rPr>
              <a:t> = 0 + 9.8</a:t>
            </a:r>
            <a:r>
              <a:rPr lang="en-US" altLang="en-US" sz="2400" baseline="30000">
                <a:latin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</a:rPr>
              <a:t>1 = </a:t>
            </a:r>
          </a:p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9.8 m/s</a:t>
            </a:r>
          </a:p>
        </p:txBody>
      </p:sp>
      <p:grpSp>
        <p:nvGrpSpPr>
          <p:cNvPr id="3" name="Group 87">
            <a:extLst>
              <a:ext uri="{FF2B5EF4-FFF2-40B4-BE49-F238E27FC236}">
                <a16:creationId xmlns:a16="http://schemas.microsoft.com/office/drawing/2014/main" id="{3A8ADF10-0A4D-4A44-8ACA-D47810254F43}"/>
              </a:ext>
            </a:extLst>
          </p:cNvPr>
          <p:cNvGrpSpPr>
            <a:grpSpLocks/>
          </p:cNvGrpSpPr>
          <p:nvPr/>
        </p:nvGrpSpPr>
        <p:grpSpPr bwMode="auto">
          <a:xfrm>
            <a:off x="3028950" y="1323975"/>
            <a:ext cx="1346200" cy="1008063"/>
            <a:chOff x="3318142" y="1326131"/>
            <a:chExt cx="1346943" cy="1007417"/>
          </a:xfrm>
        </p:grpSpPr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F720B550-339C-2446-A77D-F4B5A07564D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318142" y="1670398"/>
              <a:ext cx="547990" cy="1586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B86A0E13-916E-0541-853A-962905C6C21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045268" y="1955964"/>
              <a:ext cx="547336" cy="1589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14391" name="TextBox 78">
              <a:extLst>
                <a:ext uri="{FF2B5EF4-FFF2-40B4-BE49-F238E27FC236}">
                  <a16:creationId xmlns:a16="http://schemas.microsoft.com/office/drawing/2014/main" id="{627AC4CB-8C13-8C4B-ACEA-4BBEF3778C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4947" y="1326131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10 m/s</a:t>
              </a:r>
            </a:p>
          </p:txBody>
        </p:sp>
        <p:sp>
          <p:nvSpPr>
            <p:cNvPr id="14392" name="TextBox 80">
              <a:extLst>
                <a:ext uri="{FF2B5EF4-FFF2-40B4-BE49-F238E27FC236}">
                  <a16:creationId xmlns:a16="http://schemas.microsoft.com/office/drawing/2014/main" id="{254589D9-A8EC-B040-8BCD-7B5712C057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8142" y="1964216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9.8 m/s</a:t>
              </a:r>
            </a:p>
          </p:txBody>
        </p:sp>
      </p:grp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F430E9F8-A174-6246-9B2F-68F807F5A5B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1670050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B400EABC-E155-7449-96E0-B76D8D445EA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2174875" y="847725"/>
            <a:ext cx="19050" cy="533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913D99E-F44C-524C-A250-CA558BE5A9DA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919288" y="1104900"/>
            <a:ext cx="19050" cy="533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4385" name="TextBox 85">
            <a:extLst>
              <a:ext uri="{FF2B5EF4-FFF2-40B4-BE49-F238E27FC236}">
                <a16:creationId xmlns:a16="http://schemas.microsoft.com/office/drawing/2014/main" id="{A35CA740-7BE2-7645-9B32-F72E63FEB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5175" y="771525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+x</a:t>
            </a:r>
          </a:p>
        </p:txBody>
      </p:sp>
      <p:sp>
        <p:nvSpPr>
          <p:cNvPr id="14386" name="TextBox 86">
            <a:extLst>
              <a:ext uri="{FF2B5EF4-FFF2-40B4-BE49-F238E27FC236}">
                <a16:creationId xmlns:a16="http://schemas.microsoft.com/office/drawing/2014/main" id="{6A997B0D-ABCF-5343-B0FE-8C4EA5D18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975" y="1133475"/>
            <a:ext cx="679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+y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38D142F-520E-E345-89AD-B4B72722B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0175" y="3357563"/>
            <a:ext cx="2570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No x acceleration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C77EFFA-5B44-914F-B884-8DE834D0B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3" y="4768850"/>
            <a:ext cx="2570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No initial y velocity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51" grpId="0"/>
      <p:bldP spid="56" grpId="0"/>
      <p:bldP spid="68" grpId="0"/>
      <p:bldP spid="70" grpId="0" animBg="1"/>
      <p:bldP spid="71" grpId="0"/>
      <p:bldP spid="72" grpId="0"/>
      <p:bldP spid="73" grpId="0"/>
      <p:bldP spid="74" grpId="0"/>
      <p:bldP spid="89" grpId="0"/>
      <p:bldP spid="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566DCE-2520-D24D-AB5D-095489BF5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18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  <a:cs typeface="+mj-cs"/>
              </a:rPr>
              <a:t>Intro to Projectile Motion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C353419-DD48-8A47-ACB2-C53B1E2A312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7200" y="1104900"/>
            <a:ext cx="1462088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E33C117-405D-5041-8AC6-70F802A5197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-621506" y="3645694"/>
            <a:ext cx="508000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327D1D1-CC82-1148-BA49-1402FB41332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1670050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333865B-18DA-7241-9C0E-7F60FAE1C4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2795588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560E4C-FBDA-284B-97CC-095FF3D48A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2232025"/>
            <a:ext cx="441325" cy="142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7BEDF80-7671-B44E-AF72-B43C06628D1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3357563"/>
            <a:ext cx="441325" cy="142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A4E551C-C0FD-2242-A1CF-3E75BF4DF6E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3921125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1D5AEDA-38D2-6648-AA15-74E18F1D62E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4483100"/>
            <a:ext cx="441325" cy="142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271CB90-405C-0147-A72C-5D1A456A79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5046663"/>
            <a:ext cx="441325" cy="142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4D10076-B025-4948-B5AE-2D19361B7C0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5608638"/>
            <a:ext cx="441325" cy="142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4F297F7-0F8D-CB48-8571-9A8338D9A57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6172200"/>
            <a:ext cx="628015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5373" name="TextBox 32">
            <a:extLst>
              <a:ext uri="{FF2B5EF4-FFF2-40B4-BE49-F238E27FC236}">
                <a16:creationId xmlns:a16="http://schemas.microsoft.com/office/drawing/2014/main" id="{1154C622-9294-9D48-84D7-5886BD1E6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1484313"/>
            <a:ext cx="608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  5m</a:t>
            </a:r>
          </a:p>
        </p:txBody>
      </p:sp>
      <p:sp>
        <p:nvSpPr>
          <p:cNvPr id="15374" name="TextBox 33">
            <a:extLst>
              <a:ext uri="{FF2B5EF4-FFF2-40B4-BE49-F238E27FC236}">
                <a16:creationId xmlns:a16="http://schemas.microsoft.com/office/drawing/2014/main" id="{835276CF-88FD-184A-86C9-315495D4D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2062163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10m</a:t>
            </a:r>
          </a:p>
        </p:txBody>
      </p:sp>
      <p:sp>
        <p:nvSpPr>
          <p:cNvPr id="15375" name="TextBox 34">
            <a:extLst>
              <a:ext uri="{FF2B5EF4-FFF2-40B4-BE49-F238E27FC236}">
                <a16:creationId xmlns:a16="http://schemas.microsoft.com/office/drawing/2014/main" id="{8A1F6F68-E37B-4A40-9D2E-02E452697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2624138"/>
            <a:ext cx="6080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15m</a:t>
            </a:r>
          </a:p>
        </p:txBody>
      </p:sp>
      <p:sp>
        <p:nvSpPr>
          <p:cNvPr id="15376" name="TextBox 35">
            <a:extLst>
              <a:ext uri="{FF2B5EF4-FFF2-40B4-BE49-F238E27FC236}">
                <a16:creationId xmlns:a16="http://schemas.microsoft.com/office/drawing/2014/main" id="{56B8C6B8-2EC4-5845-88D9-5C25337FE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3187700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20m</a:t>
            </a:r>
          </a:p>
        </p:txBody>
      </p:sp>
      <p:sp>
        <p:nvSpPr>
          <p:cNvPr id="15377" name="TextBox 36">
            <a:extLst>
              <a:ext uri="{FF2B5EF4-FFF2-40B4-BE49-F238E27FC236}">
                <a16:creationId xmlns:a16="http://schemas.microsoft.com/office/drawing/2014/main" id="{B1FAAB19-FF5B-2045-8C36-3C85CFC6B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3749675"/>
            <a:ext cx="608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25m</a:t>
            </a:r>
          </a:p>
        </p:txBody>
      </p:sp>
      <p:sp>
        <p:nvSpPr>
          <p:cNvPr id="15378" name="TextBox 37">
            <a:extLst>
              <a:ext uri="{FF2B5EF4-FFF2-40B4-BE49-F238E27FC236}">
                <a16:creationId xmlns:a16="http://schemas.microsoft.com/office/drawing/2014/main" id="{9573E3FA-E68E-EC4A-A7BA-CEAEAEBBB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4313238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30m</a:t>
            </a:r>
          </a:p>
        </p:txBody>
      </p:sp>
      <p:sp>
        <p:nvSpPr>
          <p:cNvPr id="15379" name="TextBox 38">
            <a:extLst>
              <a:ext uri="{FF2B5EF4-FFF2-40B4-BE49-F238E27FC236}">
                <a16:creationId xmlns:a16="http://schemas.microsoft.com/office/drawing/2014/main" id="{D8007D2A-35AF-8940-AA9C-ADA1C85D5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4860925"/>
            <a:ext cx="608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35m</a:t>
            </a:r>
          </a:p>
        </p:txBody>
      </p:sp>
      <p:sp>
        <p:nvSpPr>
          <p:cNvPr id="15380" name="TextBox 39">
            <a:extLst>
              <a:ext uri="{FF2B5EF4-FFF2-40B4-BE49-F238E27FC236}">
                <a16:creationId xmlns:a16="http://schemas.microsoft.com/office/drawing/2014/main" id="{58CA6ADC-9423-E14F-BD2A-CE190DECA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5424488"/>
            <a:ext cx="608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40m</a:t>
            </a:r>
          </a:p>
        </p:txBody>
      </p:sp>
      <p:sp>
        <p:nvSpPr>
          <p:cNvPr id="15381" name="TextBox 40">
            <a:extLst>
              <a:ext uri="{FF2B5EF4-FFF2-40B4-BE49-F238E27FC236}">
                <a16:creationId xmlns:a16="http://schemas.microsoft.com/office/drawing/2014/main" id="{52E750AE-9188-4D40-B4C5-32C670ED1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6000750"/>
            <a:ext cx="608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45m</a:t>
            </a:r>
          </a:p>
        </p:txBody>
      </p:sp>
      <p:sp>
        <p:nvSpPr>
          <p:cNvPr id="15382" name="TextBox 41">
            <a:extLst>
              <a:ext uri="{FF2B5EF4-FFF2-40B4-BE49-F238E27FC236}">
                <a16:creationId xmlns:a16="http://schemas.microsoft.com/office/drawing/2014/main" id="{6B5BD8AB-6773-0640-85FE-F724F39CF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050" y="531813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  5m</a:t>
            </a:r>
          </a:p>
        </p:txBody>
      </p:sp>
      <p:sp>
        <p:nvSpPr>
          <p:cNvPr id="15383" name="TextBox 42">
            <a:extLst>
              <a:ext uri="{FF2B5EF4-FFF2-40B4-BE49-F238E27FC236}">
                <a16:creationId xmlns:a16="http://schemas.microsoft.com/office/drawing/2014/main" id="{D36B6640-9DEE-234A-A8E6-1B5A76276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1613" y="531813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10m</a:t>
            </a:r>
          </a:p>
        </p:txBody>
      </p:sp>
      <p:sp>
        <p:nvSpPr>
          <p:cNvPr id="15384" name="TextBox 43">
            <a:extLst>
              <a:ext uri="{FF2B5EF4-FFF2-40B4-BE49-F238E27FC236}">
                <a16:creationId xmlns:a16="http://schemas.microsoft.com/office/drawing/2014/main" id="{C82D22BC-DE98-8B40-A1FF-8FB83E459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75" y="531813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15m</a:t>
            </a:r>
          </a:p>
        </p:txBody>
      </p:sp>
      <p:grpSp>
        <p:nvGrpSpPr>
          <p:cNvPr id="15385" name="Group 50">
            <a:extLst>
              <a:ext uri="{FF2B5EF4-FFF2-40B4-BE49-F238E27FC236}">
                <a16:creationId xmlns:a16="http://schemas.microsoft.com/office/drawing/2014/main" id="{54AC856D-1B4C-5A4C-BABC-6CEB78E8CDB8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644106" y="-310356"/>
            <a:ext cx="442913" cy="2828925"/>
            <a:chOff x="1849605" y="2384822"/>
            <a:chExt cx="443345" cy="2827761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C1ECF86-1356-5E4F-8053-16B6EEA08FC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3249" y="2954500"/>
              <a:ext cx="441755" cy="1269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4828A00-D933-A34F-BDEA-011C0513F90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35304" y="2407038"/>
              <a:ext cx="441755" cy="142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CB05934A-96BC-9541-8739-8F18E57B550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8" y="3524178"/>
              <a:ext cx="441755" cy="142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31DD14C1-915B-4C4B-9DF0-CC2282E2A7B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9" y="4087509"/>
              <a:ext cx="441755" cy="1428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F92EB0BF-2378-324D-8C9E-1BCB39BB0F0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9" y="4642905"/>
              <a:ext cx="441755" cy="1269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45BAC657-6D87-C24E-935B-465A6C5439F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8" y="5212583"/>
              <a:ext cx="441755" cy="142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</p:grpSp>
      <p:sp>
        <p:nvSpPr>
          <p:cNvPr id="15386" name="TextBox 51">
            <a:extLst>
              <a:ext uri="{FF2B5EF4-FFF2-40B4-BE49-F238E27FC236}">
                <a16:creationId xmlns:a16="http://schemas.microsoft.com/office/drawing/2014/main" id="{3B346C4F-03CB-D341-B9E2-62BCB9BC8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5563" y="533400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20m</a:t>
            </a:r>
          </a:p>
        </p:txBody>
      </p:sp>
      <p:sp>
        <p:nvSpPr>
          <p:cNvPr id="15387" name="TextBox 52">
            <a:extLst>
              <a:ext uri="{FF2B5EF4-FFF2-40B4-BE49-F238E27FC236}">
                <a16:creationId xmlns:a16="http://schemas.microsoft.com/office/drawing/2014/main" id="{8684B452-FC1D-7C47-B64C-CB9A40912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575" y="533400"/>
            <a:ext cx="606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25m</a:t>
            </a:r>
          </a:p>
        </p:txBody>
      </p:sp>
      <p:sp>
        <p:nvSpPr>
          <p:cNvPr id="15388" name="TextBox 53">
            <a:extLst>
              <a:ext uri="{FF2B5EF4-FFF2-40B4-BE49-F238E27FC236}">
                <a16:creationId xmlns:a16="http://schemas.microsoft.com/office/drawing/2014/main" id="{F812C9DC-9789-4747-BA45-AAE415D0A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225" y="531813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30m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B7A56522-0C8B-CD45-B9CD-A027D63AF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813" y="901700"/>
            <a:ext cx="233362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5BB6367C-286D-B047-8D01-0DB1E0084ED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17600" y="703263"/>
            <a:ext cx="1060450" cy="1587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5391" name="TextBox 57">
            <a:extLst>
              <a:ext uri="{FF2B5EF4-FFF2-40B4-BE49-F238E27FC236}">
                <a16:creationId xmlns:a16="http://schemas.microsoft.com/office/drawing/2014/main" id="{C8871464-ACC5-834D-AE3B-3D979045C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8" y="738188"/>
            <a:ext cx="13668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V</a:t>
            </a:r>
            <a:r>
              <a:rPr lang="en-US" altLang="en-US" baseline="-25000">
                <a:latin typeface="Calibri" panose="020F0502020204030204" pitchFamily="34" charset="0"/>
              </a:rPr>
              <a:t>0x</a:t>
            </a:r>
            <a:r>
              <a:rPr lang="en-US" altLang="en-US">
                <a:latin typeface="Calibri" panose="020F0502020204030204" pitchFamily="34" charset="0"/>
              </a:rPr>
              <a:t> = 10 m/s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11865C7-CB27-D748-BC16-08C4DAF12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5738" y="1501775"/>
            <a:ext cx="3863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Where is the ball at t = 2 s?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E7B36A9-4015-4B45-A231-D6578447C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0025" y="2062163"/>
            <a:ext cx="35829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x = x</a:t>
            </a:r>
            <a:r>
              <a:rPr lang="en-US" altLang="en-US" sz="2400" baseline="-25000">
                <a:latin typeface="Calibri" panose="020F0502020204030204" pitchFamily="34" charset="0"/>
              </a:rPr>
              <a:t>0</a:t>
            </a:r>
            <a:r>
              <a:rPr lang="en-US" altLang="en-US" sz="2400">
                <a:latin typeface="Calibri" panose="020F0502020204030204" pitchFamily="34" charset="0"/>
              </a:rPr>
              <a:t>+V</a:t>
            </a:r>
            <a:r>
              <a:rPr lang="en-US" altLang="en-US" sz="2400" baseline="-25000">
                <a:latin typeface="Calibri" panose="020F0502020204030204" pitchFamily="34" charset="0"/>
              </a:rPr>
              <a:t>ox</a:t>
            </a:r>
            <a:r>
              <a:rPr lang="en-US" altLang="en-US" sz="2400">
                <a:latin typeface="Calibri" panose="020F0502020204030204" pitchFamily="34" charset="0"/>
              </a:rPr>
              <a:t>t = 0+10</a:t>
            </a:r>
            <a:r>
              <a:rPr lang="en-US" altLang="en-US" sz="2400" baseline="30000">
                <a:latin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</a:rPr>
              <a:t>2 = 20 m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B031CF93-9338-984B-ADB5-2111D8641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1475" y="901700"/>
            <a:ext cx="233363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F9A5EC3A-9952-F14D-A464-107B5960A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13" y="900113"/>
            <a:ext cx="233362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F248C974-388F-104A-8514-280A52CE1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550" y="900113"/>
            <a:ext cx="233363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B784CE1-2885-FF43-A940-52714E0FA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0025" y="2624138"/>
            <a:ext cx="2698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y = y</a:t>
            </a:r>
            <a:r>
              <a:rPr lang="en-US" altLang="en-US" sz="2400" baseline="-25000">
                <a:latin typeface="Calibri" panose="020F0502020204030204" pitchFamily="34" charset="0"/>
              </a:rPr>
              <a:t>0</a:t>
            </a:r>
            <a:r>
              <a:rPr lang="en-US" altLang="en-US" sz="2400">
                <a:latin typeface="Calibri" panose="020F0502020204030204" pitchFamily="34" charset="0"/>
              </a:rPr>
              <a:t>+V</a:t>
            </a:r>
            <a:r>
              <a:rPr lang="en-US" altLang="en-US" sz="2400" baseline="-25000">
                <a:latin typeface="Calibri" panose="020F0502020204030204" pitchFamily="34" charset="0"/>
              </a:rPr>
              <a:t>oy</a:t>
            </a:r>
            <a:r>
              <a:rPr lang="en-US" altLang="en-US" sz="2400">
                <a:latin typeface="Calibri" panose="020F0502020204030204" pitchFamily="34" charset="0"/>
              </a:rPr>
              <a:t>t + ½(a)t</a:t>
            </a:r>
            <a:r>
              <a:rPr lang="en-US" altLang="en-US" sz="2400" baseline="30000">
                <a:latin typeface="Calibri" panose="020F0502020204030204" pitchFamily="34" charset="0"/>
              </a:rPr>
              <a:t>2</a:t>
            </a: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D81D273-F53D-3C4F-8B27-083BF06A1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0025" y="3287713"/>
            <a:ext cx="3849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y = 0 +0 + ½(9.8)(2)</a:t>
            </a:r>
            <a:r>
              <a:rPr lang="en-US" altLang="en-US" sz="2400" baseline="30000">
                <a:latin typeface="Calibri" panose="020F0502020204030204" pitchFamily="34" charset="0"/>
              </a:rPr>
              <a:t>2</a:t>
            </a:r>
            <a:r>
              <a:rPr lang="en-US" altLang="en-US" sz="2400">
                <a:latin typeface="Calibri" panose="020F0502020204030204" pitchFamily="34" charset="0"/>
              </a:rPr>
              <a:t> = 19.6 m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A6478A6A-F1AF-FD47-B434-4C0A5A6D3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1475" y="1558925"/>
            <a:ext cx="233363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4374AE4-4FE9-8147-8CD6-76B4B304C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0025" y="3897313"/>
            <a:ext cx="3849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What is its velocity at t = 2 s?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2A3801A-45FA-F447-90F8-F1A5C13B8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913" y="4400550"/>
            <a:ext cx="2312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v</a:t>
            </a:r>
            <a:r>
              <a:rPr lang="en-US" altLang="en-US" sz="2400" baseline="-25000">
                <a:latin typeface="Calibri" panose="020F0502020204030204" pitchFamily="34" charset="0"/>
              </a:rPr>
              <a:t>x</a:t>
            </a:r>
            <a:r>
              <a:rPr lang="en-US" altLang="en-US" sz="2400">
                <a:latin typeface="Calibri" panose="020F0502020204030204" pitchFamily="34" charset="0"/>
              </a:rPr>
              <a:t> = v</a:t>
            </a:r>
            <a:r>
              <a:rPr lang="en-US" altLang="en-US" sz="2400" baseline="-25000">
                <a:latin typeface="Calibri" panose="020F0502020204030204" pitchFamily="34" charset="0"/>
              </a:rPr>
              <a:t>ox</a:t>
            </a:r>
            <a:r>
              <a:rPr lang="en-US" altLang="en-US" sz="2400">
                <a:latin typeface="Calibri" panose="020F0502020204030204" pitchFamily="34" charset="0"/>
              </a:rPr>
              <a:t> = 10 m/s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BAF0CBA-735C-0A48-ACAF-CE5C9469B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913" y="5046663"/>
            <a:ext cx="1809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v</a:t>
            </a:r>
            <a:r>
              <a:rPr lang="en-US" altLang="en-US" sz="2400" baseline="-25000">
                <a:latin typeface="Calibri" panose="020F0502020204030204" pitchFamily="34" charset="0"/>
              </a:rPr>
              <a:t>y</a:t>
            </a:r>
            <a:r>
              <a:rPr lang="en-US" altLang="en-US" sz="2400">
                <a:latin typeface="Calibri" panose="020F0502020204030204" pitchFamily="34" charset="0"/>
              </a:rPr>
              <a:t> = v</a:t>
            </a:r>
            <a:r>
              <a:rPr lang="en-US" altLang="en-US" sz="2400" baseline="-25000">
                <a:latin typeface="Calibri" panose="020F0502020204030204" pitchFamily="34" charset="0"/>
              </a:rPr>
              <a:t>oy</a:t>
            </a:r>
            <a:r>
              <a:rPr lang="en-US" altLang="en-US" sz="2400">
                <a:latin typeface="Calibri" panose="020F0502020204030204" pitchFamily="34" charset="0"/>
              </a:rPr>
              <a:t> + at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F6F68A6-A4A5-DD43-8517-EBCDB0CDB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913" y="5538788"/>
            <a:ext cx="3355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v</a:t>
            </a:r>
            <a:r>
              <a:rPr lang="en-US" altLang="en-US" sz="2400" baseline="-25000">
                <a:latin typeface="Calibri" panose="020F0502020204030204" pitchFamily="34" charset="0"/>
              </a:rPr>
              <a:t>y</a:t>
            </a:r>
            <a:r>
              <a:rPr lang="en-US" altLang="en-US" sz="2400">
                <a:latin typeface="Calibri" panose="020F0502020204030204" pitchFamily="34" charset="0"/>
              </a:rPr>
              <a:t> = 0 + 9.8</a:t>
            </a:r>
            <a:r>
              <a:rPr lang="en-US" altLang="en-US" sz="2400" baseline="30000">
                <a:latin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</a:rPr>
              <a:t>2 = 19.6 m/s</a:t>
            </a:r>
          </a:p>
        </p:txBody>
      </p:sp>
      <p:grpSp>
        <p:nvGrpSpPr>
          <p:cNvPr id="15404" name="Group 77">
            <a:extLst>
              <a:ext uri="{FF2B5EF4-FFF2-40B4-BE49-F238E27FC236}">
                <a16:creationId xmlns:a16="http://schemas.microsoft.com/office/drawing/2014/main" id="{197CC0E1-17D2-C34F-B882-9D3E8928D714}"/>
              </a:ext>
            </a:extLst>
          </p:cNvPr>
          <p:cNvGrpSpPr>
            <a:grpSpLocks/>
          </p:cNvGrpSpPr>
          <p:nvPr/>
        </p:nvGrpSpPr>
        <p:grpSpPr bwMode="auto">
          <a:xfrm>
            <a:off x="3028950" y="1350963"/>
            <a:ext cx="1346200" cy="1006475"/>
            <a:chOff x="3318142" y="1326131"/>
            <a:chExt cx="1346943" cy="1007417"/>
          </a:xfrm>
        </p:grpSpPr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5ED47227-FE73-3040-AAA3-E634D2ED2D7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318142" y="1669352"/>
              <a:ext cx="547990" cy="1588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23CCBF18-F8EC-F847-9A63-92B58F31691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045631" y="1956163"/>
              <a:ext cx="546611" cy="1589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15418" name="TextBox 78">
              <a:extLst>
                <a:ext uri="{FF2B5EF4-FFF2-40B4-BE49-F238E27FC236}">
                  <a16:creationId xmlns:a16="http://schemas.microsoft.com/office/drawing/2014/main" id="{827F068F-030E-2740-932E-1C3F974323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4947" y="1326131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10 m/s</a:t>
              </a:r>
            </a:p>
          </p:txBody>
        </p:sp>
        <p:sp>
          <p:nvSpPr>
            <p:cNvPr id="15419" name="TextBox 80">
              <a:extLst>
                <a:ext uri="{FF2B5EF4-FFF2-40B4-BE49-F238E27FC236}">
                  <a16:creationId xmlns:a16="http://schemas.microsoft.com/office/drawing/2014/main" id="{89772683-446D-ED49-A96A-0F67FF38BF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8142" y="1964216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9.8 m/s</a:t>
              </a:r>
            </a:p>
          </p:txBody>
        </p:sp>
      </p:grp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F8207C0-6A82-894D-8C2B-1F39540AA55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1670050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16BF9A5B-9F06-0446-AF99-0C87FE2C7A4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2174875" y="847725"/>
            <a:ext cx="19050" cy="533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41EE442B-B7FD-A14E-A90D-E4D0C6D7E365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919288" y="1104900"/>
            <a:ext cx="19050" cy="533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5408" name="TextBox 85">
            <a:extLst>
              <a:ext uri="{FF2B5EF4-FFF2-40B4-BE49-F238E27FC236}">
                <a16:creationId xmlns:a16="http://schemas.microsoft.com/office/drawing/2014/main" id="{AECCC8D4-9E3D-484A-90B7-FDC5BB0F3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5175" y="771525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+x</a:t>
            </a:r>
          </a:p>
        </p:txBody>
      </p:sp>
      <p:sp>
        <p:nvSpPr>
          <p:cNvPr id="15409" name="TextBox 86">
            <a:extLst>
              <a:ext uri="{FF2B5EF4-FFF2-40B4-BE49-F238E27FC236}">
                <a16:creationId xmlns:a16="http://schemas.microsoft.com/office/drawing/2014/main" id="{54CD1666-A5CD-B94D-B8A6-76585A776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975" y="1133475"/>
            <a:ext cx="679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+y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DA6978FB-A20F-0840-8FDA-069843DD9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13" y="3260725"/>
            <a:ext cx="233362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5" name="Group 79">
            <a:extLst>
              <a:ext uri="{FF2B5EF4-FFF2-40B4-BE49-F238E27FC236}">
                <a16:creationId xmlns:a16="http://schemas.microsoft.com/office/drawing/2014/main" id="{95FE061B-D4F5-0145-B81A-94C53A455380}"/>
              </a:ext>
            </a:extLst>
          </p:cNvPr>
          <p:cNvGrpSpPr>
            <a:grpSpLocks/>
          </p:cNvGrpSpPr>
          <p:nvPr/>
        </p:nvGrpSpPr>
        <p:grpSpPr bwMode="auto">
          <a:xfrm>
            <a:off x="4154488" y="2994025"/>
            <a:ext cx="1154112" cy="1520825"/>
            <a:chOff x="4368281" y="2976646"/>
            <a:chExt cx="1154796" cy="1521541"/>
          </a:xfrm>
        </p:grpSpPr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A9499519-1687-F642-9EE5-8A373F38FE0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368281" y="3346708"/>
              <a:ext cx="548012" cy="1588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15413" name="TextBox 65">
              <a:extLst>
                <a:ext uri="{FF2B5EF4-FFF2-40B4-BE49-F238E27FC236}">
                  <a16:creationId xmlns:a16="http://schemas.microsoft.com/office/drawing/2014/main" id="{D8C68321-BA2E-0545-85B3-29D5EBC621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2939" y="2976646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10 m/s</a:t>
              </a:r>
            </a:p>
          </p:txBody>
        </p: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DC01576F-8652-4E4B-9B90-0ED1B567DB7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807629" y="3934360"/>
              <a:ext cx="1126067" cy="1589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15415" name="TextBox 68">
              <a:extLst>
                <a:ext uri="{FF2B5EF4-FFF2-40B4-BE49-F238E27FC236}">
                  <a16:creationId xmlns:a16="http://schemas.microsoft.com/office/drawing/2014/main" id="{F4D2EADA-A2F7-0B4D-817E-24C1C2D8CE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281" y="3652588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19.6 m/s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51" grpId="0"/>
      <p:bldP spid="56" grpId="0"/>
      <p:bldP spid="71" grpId="0"/>
      <p:bldP spid="72" grpId="0"/>
      <p:bldP spid="73" grpId="0"/>
      <p:bldP spid="74" grpId="0"/>
      <p:bldP spid="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Freeform 101">
            <a:extLst>
              <a:ext uri="{FF2B5EF4-FFF2-40B4-BE49-F238E27FC236}">
                <a16:creationId xmlns:a16="http://schemas.microsoft.com/office/drawing/2014/main" id="{B122D878-6595-B846-9DF2-F4EBAD1CA798}"/>
              </a:ext>
            </a:extLst>
          </p:cNvPr>
          <p:cNvSpPr>
            <a:spLocks/>
          </p:cNvSpPr>
          <p:nvPr/>
        </p:nvSpPr>
        <p:spPr bwMode="auto">
          <a:xfrm>
            <a:off x="1905000" y="1035050"/>
            <a:ext cx="3368675" cy="5038725"/>
          </a:xfrm>
          <a:custGeom>
            <a:avLst/>
            <a:gdLst>
              <a:gd name="T0" fmla="*/ 0 w 3368388"/>
              <a:gd name="T1" fmla="*/ 0 h 5039094"/>
              <a:gd name="T2" fmla="*/ 1132191 w 3368388"/>
              <a:gd name="T3" fmla="*/ 621168 h 5039094"/>
              <a:gd name="T4" fmla="*/ 2250578 w 3368388"/>
              <a:gd name="T5" fmla="*/ 2346632 h 5039094"/>
              <a:gd name="T6" fmla="*/ 3368962 w 3368388"/>
              <a:gd name="T7" fmla="*/ 5038356 h 5039094"/>
              <a:gd name="T8" fmla="*/ 0 60000 65536"/>
              <a:gd name="T9" fmla="*/ 0 60000 65536"/>
              <a:gd name="T10" fmla="*/ 0 60000 65536"/>
              <a:gd name="T11" fmla="*/ 0 60000 65536"/>
              <a:gd name="T12" fmla="*/ 0 w 3368388"/>
              <a:gd name="T13" fmla="*/ 0 h 5039094"/>
              <a:gd name="T14" fmla="*/ 3368388 w 3368388"/>
              <a:gd name="T15" fmla="*/ 5039094 h 503909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8388" h="5039094">
                <a:moveTo>
                  <a:pt x="0" y="0"/>
                </a:moveTo>
                <a:cubicBezTo>
                  <a:pt x="378483" y="115047"/>
                  <a:pt x="756967" y="230095"/>
                  <a:pt x="1131999" y="621258"/>
                </a:cubicBezTo>
                <a:cubicBezTo>
                  <a:pt x="1507031" y="1012421"/>
                  <a:pt x="1877463" y="1610670"/>
                  <a:pt x="2250194" y="2346976"/>
                </a:cubicBezTo>
                <a:cubicBezTo>
                  <a:pt x="2622926" y="3083282"/>
                  <a:pt x="3368388" y="5039094"/>
                  <a:pt x="3368388" y="5039094"/>
                </a:cubicBezTo>
              </a:path>
            </a:pathLst>
          </a:custGeom>
          <a:noFill/>
          <a:ln w="25400">
            <a:solidFill>
              <a:schemeClr val="accent1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07C1434-DC78-7A47-BD27-117532789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18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  <a:cs typeface="+mj-cs"/>
              </a:rPr>
              <a:t>Intro to Projectile Motion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CD3C9D-D65F-0948-A16E-7CE72BB2A17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7200" y="1104900"/>
            <a:ext cx="1462088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30A790E-0A41-1744-9AA4-6DA2C18BA71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-621506" y="3645694"/>
            <a:ext cx="508000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ABCAD1B-0E7D-7744-9170-3BDC1CB1DD2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1670050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848CCA1-2161-424D-8134-5B62396AA5E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2795588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2EDF6DB-D0D0-EC4A-8ED8-72A010CE015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2232025"/>
            <a:ext cx="441325" cy="142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0E681D8-6438-1D4E-9791-FBD422A71B0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3357563"/>
            <a:ext cx="441325" cy="142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B268AC-CD7C-9344-94E0-DBF448CF412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3921125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80F3DD6-BF45-1F46-9F79-E3A8D7F589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4483100"/>
            <a:ext cx="441325" cy="142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9E3C2B3-453F-5348-8EDD-0C916FAD21F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5046663"/>
            <a:ext cx="441325" cy="142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BC36781-4BC6-9243-8312-9594528F01B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5608638"/>
            <a:ext cx="441325" cy="142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7C1E8BA-3BDD-014D-B69B-0103202F3CC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6172200"/>
            <a:ext cx="628015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6398" name="TextBox 32">
            <a:extLst>
              <a:ext uri="{FF2B5EF4-FFF2-40B4-BE49-F238E27FC236}">
                <a16:creationId xmlns:a16="http://schemas.microsoft.com/office/drawing/2014/main" id="{D9EDF12C-1D40-E546-BC4A-1D1C2BBE5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1484313"/>
            <a:ext cx="608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  5m</a:t>
            </a:r>
          </a:p>
        </p:txBody>
      </p:sp>
      <p:sp>
        <p:nvSpPr>
          <p:cNvPr id="16399" name="TextBox 33">
            <a:extLst>
              <a:ext uri="{FF2B5EF4-FFF2-40B4-BE49-F238E27FC236}">
                <a16:creationId xmlns:a16="http://schemas.microsoft.com/office/drawing/2014/main" id="{73C284CF-16B5-E240-BFBA-0A7A7FA64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2062163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10m</a:t>
            </a:r>
          </a:p>
        </p:txBody>
      </p:sp>
      <p:sp>
        <p:nvSpPr>
          <p:cNvPr id="16400" name="TextBox 34">
            <a:extLst>
              <a:ext uri="{FF2B5EF4-FFF2-40B4-BE49-F238E27FC236}">
                <a16:creationId xmlns:a16="http://schemas.microsoft.com/office/drawing/2014/main" id="{90A5E708-1784-EB4A-8510-67B51F8A7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2624138"/>
            <a:ext cx="6080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15m</a:t>
            </a:r>
          </a:p>
        </p:txBody>
      </p:sp>
      <p:sp>
        <p:nvSpPr>
          <p:cNvPr id="16401" name="TextBox 35">
            <a:extLst>
              <a:ext uri="{FF2B5EF4-FFF2-40B4-BE49-F238E27FC236}">
                <a16:creationId xmlns:a16="http://schemas.microsoft.com/office/drawing/2014/main" id="{C3AD4FC2-3DAC-BA45-B75F-6E5DC5246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3187700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20m</a:t>
            </a:r>
          </a:p>
        </p:txBody>
      </p:sp>
      <p:sp>
        <p:nvSpPr>
          <p:cNvPr id="16402" name="TextBox 36">
            <a:extLst>
              <a:ext uri="{FF2B5EF4-FFF2-40B4-BE49-F238E27FC236}">
                <a16:creationId xmlns:a16="http://schemas.microsoft.com/office/drawing/2014/main" id="{40B27329-8AC1-B443-A6BC-25AA93434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3749675"/>
            <a:ext cx="608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25m</a:t>
            </a:r>
          </a:p>
        </p:txBody>
      </p:sp>
      <p:sp>
        <p:nvSpPr>
          <p:cNvPr id="16403" name="TextBox 37">
            <a:extLst>
              <a:ext uri="{FF2B5EF4-FFF2-40B4-BE49-F238E27FC236}">
                <a16:creationId xmlns:a16="http://schemas.microsoft.com/office/drawing/2014/main" id="{3506D9E9-1DAC-404F-A171-9C3A50B3D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4313238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30m</a:t>
            </a:r>
          </a:p>
        </p:txBody>
      </p:sp>
      <p:sp>
        <p:nvSpPr>
          <p:cNvPr id="16404" name="TextBox 38">
            <a:extLst>
              <a:ext uri="{FF2B5EF4-FFF2-40B4-BE49-F238E27FC236}">
                <a16:creationId xmlns:a16="http://schemas.microsoft.com/office/drawing/2014/main" id="{759F8053-901A-3B4E-B066-E207C422E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4860925"/>
            <a:ext cx="608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35m</a:t>
            </a:r>
          </a:p>
        </p:txBody>
      </p:sp>
      <p:sp>
        <p:nvSpPr>
          <p:cNvPr id="16405" name="TextBox 39">
            <a:extLst>
              <a:ext uri="{FF2B5EF4-FFF2-40B4-BE49-F238E27FC236}">
                <a16:creationId xmlns:a16="http://schemas.microsoft.com/office/drawing/2014/main" id="{AA158669-A6E1-E047-A8F9-DD9854898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5424488"/>
            <a:ext cx="608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40m</a:t>
            </a:r>
          </a:p>
        </p:txBody>
      </p:sp>
      <p:sp>
        <p:nvSpPr>
          <p:cNvPr id="16406" name="TextBox 40">
            <a:extLst>
              <a:ext uri="{FF2B5EF4-FFF2-40B4-BE49-F238E27FC236}">
                <a16:creationId xmlns:a16="http://schemas.microsoft.com/office/drawing/2014/main" id="{2AE05619-E3FB-FF41-947B-CCD7B35D2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6000750"/>
            <a:ext cx="608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45m</a:t>
            </a:r>
          </a:p>
        </p:txBody>
      </p:sp>
      <p:sp>
        <p:nvSpPr>
          <p:cNvPr id="16407" name="TextBox 41">
            <a:extLst>
              <a:ext uri="{FF2B5EF4-FFF2-40B4-BE49-F238E27FC236}">
                <a16:creationId xmlns:a16="http://schemas.microsoft.com/office/drawing/2014/main" id="{9A22E224-5839-6F4D-9B8E-7F281DA4B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050" y="531813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  5m</a:t>
            </a:r>
          </a:p>
        </p:txBody>
      </p:sp>
      <p:sp>
        <p:nvSpPr>
          <p:cNvPr id="16408" name="TextBox 42">
            <a:extLst>
              <a:ext uri="{FF2B5EF4-FFF2-40B4-BE49-F238E27FC236}">
                <a16:creationId xmlns:a16="http://schemas.microsoft.com/office/drawing/2014/main" id="{EC479C83-5BD5-4F41-BF80-CBCA3D858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1613" y="531813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10m</a:t>
            </a:r>
          </a:p>
        </p:txBody>
      </p:sp>
      <p:sp>
        <p:nvSpPr>
          <p:cNvPr id="16409" name="TextBox 43">
            <a:extLst>
              <a:ext uri="{FF2B5EF4-FFF2-40B4-BE49-F238E27FC236}">
                <a16:creationId xmlns:a16="http://schemas.microsoft.com/office/drawing/2014/main" id="{D7897E2E-117B-AF4C-9364-E3B23EF9E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75" y="531813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15m</a:t>
            </a:r>
          </a:p>
        </p:txBody>
      </p:sp>
      <p:grpSp>
        <p:nvGrpSpPr>
          <p:cNvPr id="16410" name="Group 50">
            <a:extLst>
              <a:ext uri="{FF2B5EF4-FFF2-40B4-BE49-F238E27FC236}">
                <a16:creationId xmlns:a16="http://schemas.microsoft.com/office/drawing/2014/main" id="{52FFF289-9C81-064F-9544-781DD8BB8CAF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644106" y="-310356"/>
            <a:ext cx="442913" cy="2828925"/>
            <a:chOff x="1849605" y="2384822"/>
            <a:chExt cx="443345" cy="2827761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88179A8-F72F-F444-BFCB-809BECE77DB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3249" y="2954500"/>
              <a:ext cx="441755" cy="1269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924C49A-A802-264E-BAA4-514A7F80EF1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35304" y="2407038"/>
              <a:ext cx="441755" cy="142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36BADB3-24E1-4243-AFC7-4624F7710C3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8" y="3524178"/>
              <a:ext cx="441755" cy="142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EEE674A4-B1BA-C243-9915-426C0CF01B4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9" y="4087509"/>
              <a:ext cx="441755" cy="1428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B5FA46D6-8817-FA41-870A-C38DE2BE392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9" y="4642905"/>
              <a:ext cx="441755" cy="1269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431F6612-7473-634E-9835-2BA6F39F88A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8" y="5212583"/>
              <a:ext cx="441755" cy="142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</p:grpSp>
      <p:sp>
        <p:nvSpPr>
          <p:cNvPr id="16411" name="TextBox 51">
            <a:extLst>
              <a:ext uri="{FF2B5EF4-FFF2-40B4-BE49-F238E27FC236}">
                <a16:creationId xmlns:a16="http://schemas.microsoft.com/office/drawing/2014/main" id="{7FFDBB57-C8FC-D24E-88DF-65AAADE02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5563" y="533400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20m</a:t>
            </a:r>
          </a:p>
        </p:txBody>
      </p:sp>
      <p:sp>
        <p:nvSpPr>
          <p:cNvPr id="16412" name="TextBox 52">
            <a:extLst>
              <a:ext uri="{FF2B5EF4-FFF2-40B4-BE49-F238E27FC236}">
                <a16:creationId xmlns:a16="http://schemas.microsoft.com/office/drawing/2014/main" id="{38C659D1-57FE-8C4F-91D6-3C254225A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575" y="533400"/>
            <a:ext cx="606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25m</a:t>
            </a:r>
          </a:p>
        </p:txBody>
      </p:sp>
      <p:sp>
        <p:nvSpPr>
          <p:cNvPr id="16413" name="TextBox 53">
            <a:extLst>
              <a:ext uri="{FF2B5EF4-FFF2-40B4-BE49-F238E27FC236}">
                <a16:creationId xmlns:a16="http://schemas.microsoft.com/office/drawing/2014/main" id="{C004506C-021C-E24D-920A-B2E3997D8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225" y="531813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30m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DEA6CBA6-51BC-864F-ACE9-F89F523E1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813" y="901700"/>
            <a:ext cx="233362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45E70D9-7DFD-1A44-AC2B-E8C79CD1263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17600" y="703263"/>
            <a:ext cx="1060450" cy="1587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6416" name="TextBox 57">
            <a:extLst>
              <a:ext uri="{FF2B5EF4-FFF2-40B4-BE49-F238E27FC236}">
                <a16:creationId xmlns:a16="http://schemas.microsoft.com/office/drawing/2014/main" id="{B60F2744-833B-C44A-8035-406CB4C43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8" y="738188"/>
            <a:ext cx="13668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V</a:t>
            </a:r>
            <a:r>
              <a:rPr lang="en-US" altLang="en-US" baseline="-25000">
                <a:latin typeface="Calibri" panose="020F0502020204030204" pitchFamily="34" charset="0"/>
              </a:rPr>
              <a:t>0x</a:t>
            </a:r>
            <a:r>
              <a:rPr lang="en-US" altLang="en-US">
                <a:latin typeface="Calibri" panose="020F0502020204030204" pitchFamily="34" charset="0"/>
              </a:rPr>
              <a:t> = 10 m/s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AE6FB29-F215-764E-A142-557E457E9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5738" y="1438275"/>
            <a:ext cx="3863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Where is the ball at t = 3 s?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4DFFC1A-6A61-5B4A-BC3A-78F5BC2DD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0025" y="1900238"/>
            <a:ext cx="35829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x = x</a:t>
            </a:r>
            <a:r>
              <a:rPr lang="en-US" altLang="en-US" sz="2400" baseline="-25000">
                <a:latin typeface="Calibri" panose="020F0502020204030204" pitchFamily="34" charset="0"/>
              </a:rPr>
              <a:t>0</a:t>
            </a:r>
            <a:r>
              <a:rPr lang="en-US" altLang="en-US" sz="2400">
                <a:latin typeface="Calibri" panose="020F0502020204030204" pitchFamily="34" charset="0"/>
              </a:rPr>
              <a:t>+V</a:t>
            </a:r>
            <a:r>
              <a:rPr lang="en-US" altLang="en-US" sz="2400" baseline="-25000">
                <a:latin typeface="Calibri" panose="020F0502020204030204" pitchFamily="34" charset="0"/>
              </a:rPr>
              <a:t>ox</a:t>
            </a:r>
            <a:r>
              <a:rPr lang="en-US" altLang="en-US" sz="2400">
                <a:latin typeface="Calibri" panose="020F0502020204030204" pitchFamily="34" charset="0"/>
              </a:rPr>
              <a:t>t = 0+10</a:t>
            </a:r>
            <a:r>
              <a:rPr lang="en-US" altLang="en-US" sz="2400" baseline="30000">
                <a:latin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</a:rPr>
              <a:t>3 = 30 m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7108DEF8-D8F2-C54E-A833-5F72F9D90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1475" y="901700"/>
            <a:ext cx="233363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F449964F-BDAF-904B-A857-ADEBDB9F2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13" y="900113"/>
            <a:ext cx="233362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71A11734-6C25-AD4B-B53F-4916E4129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550" y="900113"/>
            <a:ext cx="233363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319A030-D38A-1148-B7A1-DE12EB151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0025" y="2347913"/>
            <a:ext cx="2698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y = y</a:t>
            </a:r>
            <a:r>
              <a:rPr lang="en-US" altLang="en-US" sz="2400" baseline="-25000">
                <a:latin typeface="Calibri" panose="020F0502020204030204" pitchFamily="34" charset="0"/>
              </a:rPr>
              <a:t>0</a:t>
            </a:r>
            <a:r>
              <a:rPr lang="en-US" altLang="en-US" sz="2400">
                <a:latin typeface="Calibri" panose="020F0502020204030204" pitchFamily="34" charset="0"/>
              </a:rPr>
              <a:t>+V</a:t>
            </a:r>
            <a:r>
              <a:rPr lang="en-US" altLang="en-US" sz="2400" baseline="-25000">
                <a:latin typeface="Calibri" panose="020F0502020204030204" pitchFamily="34" charset="0"/>
              </a:rPr>
              <a:t>oy</a:t>
            </a:r>
            <a:r>
              <a:rPr lang="en-US" altLang="en-US" sz="2400">
                <a:latin typeface="Calibri" panose="020F0502020204030204" pitchFamily="34" charset="0"/>
              </a:rPr>
              <a:t>t + ½(a)t</a:t>
            </a:r>
            <a:r>
              <a:rPr lang="en-US" altLang="en-US" sz="2400" baseline="30000">
                <a:latin typeface="Calibri" panose="020F0502020204030204" pitchFamily="34" charset="0"/>
              </a:rPr>
              <a:t>2</a:t>
            </a:r>
            <a:endParaRPr lang="en-US" altLang="en-US" sz="2400">
              <a:latin typeface="Calibri" panose="020F050202020403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AF46117-EE3D-CB4D-BF14-AAD19CAE6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8600" y="2927350"/>
            <a:ext cx="3851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y = 0 +0 + ½(9.8)(3)</a:t>
            </a:r>
            <a:r>
              <a:rPr lang="en-US" altLang="en-US" sz="2400" baseline="30000">
                <a:latin typeface="Calibri" panose="020F0502020204030204" pitchFamily="34" charset="0"/>
              </a:rPr>
              <a:t>2</a:t>
            </a:r>
            <a:r>
              <a:rPr lang="en-US" altLang="en-US" sz="2400">
                <a:latin typeface="Calibri" panose="020F0502020204030204" pitchFamily="34" charset="0"/>
              </a:rPr>
              <a:t> = 44.1 m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D42E8861-66F4-044A-943F-E92026E71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1475" y="1558925"/>
            <a:ext cx="233363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430C986-0E5D-2F4A-8AB1-522984D47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0025" y="3482975"/>
            <a:ext cx="3849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What is its velocity at t = 3 s?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E45706F-CE04-B249-8E49-6547AB8C8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913" y="3944938"/>
            <a:ext cx="2312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v</a:t>
            </a:r>
            <a:r>
              <a:rPr lang="en-US" altLang="en-US" sz="2400" baseline="-25000">
                <a:latin typeface="Calibri" panose="020F0502020204030204" pitchFamily="34" charset="0"/>
              </a:rPr>
              <a:t>x</a:t>
            </a:r>
            <a:r>
              <a:rPr lang="en-US" altLang="en-US" sz="2400">
                <a:latin typeface="Calibri" panose="020F0502020204030204" pitchFamily="34" charset="0"/>
              </a:rPr>
              <a:t> = v</a:t>
            </a:r>
            <a:r>
              <a:rPr lang="en-US" altLang="en-US" sz="2400" baseline="-25000">
                <a:latin typeface="Calibri" panose="020F0502020204030204" pitchFamily="34" charset="0"/>
              </a:rPr>
              <a:t>ox</a:t>
            </a:r>
            <a:r>
              <a:rPr lang="en-US" altLang="en-US" sz="2400">
                <a:latin typeface="Calibri" panose="020F0502020204030204" pitchFamily="34" charset="0"/>
              </a:rPr>
              <a:t> = 10 m/s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2EA98D9-2A37-0547-A02A-D25C6A377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913" y="4514850"/>
            <a:ext cx="1809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v</a:t>
            </a:r>
            <a:r>
              <a:rPr lang="en-US" altLang="en-US" sz="2400" baseline="-25000">
                <a:latin typeface="Calibri" panose="020F0502020204030204" pitchFamily="34" charset="0"/>
              </a:rPr>
              <a:t>y</a:t>
            </a:r>
            <a:r>
              <a:rPr lang="en-US" altLang="en-US" sz="2400">
                <a:latin typeface="Calibri" panose="020F0502020204030204" pitchFamily="34" charset="0"/>
              </a:rPr>
              <a:t> = v</a:t>
            </a:r>
            <a:r>
              <a:rPr lang="en-US" altLang="en-US" sz="2400" baseline="-25000">
                <a:latin typeface="Calibri" panose="020F0502020204030204" pitchFamily="34" charset="0"/>
              </a:rPr>
              <a:t>oy</a:t>
            </a:r>
            <a:r>
              <a:rPr lang="en-US" altLang="en-US" sz="2400">
                <a:latin typeface="Calibri" panose="020F0502020204030204" pitchFamily="34" charset="0"/>
              </a:rPr>
              <a:t> + at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A9FEE66-1705-1C42-9DAD-2DF5CA789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913" y="5046663"/>
            <a:ext cx="3355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v</a:t>
            </a:r>
            <a:r>
              <a:rPr lang="en-US" altLang="en-US" sz="2400" baseline="-25000">
                <a:latin typeface="Calibri" panose="020F0502020204030204" pitchFamily="34" charset="0"/>
              </a:rPr>
              <a:t>y</a:t>
            </a:r>
            <a:r>
              <a:rPr lang="en-US" altLang="en-US" sz="2400">
                <a:latin typeface="Calibri" panose="020F0502020204030204" pitchFamily="34" charset="0"/>
              </a:rPr>
              <a:t> = 0 + 9.8</a:t>
            </a:r>
            <a:r>
              <a:rPr lang="en-US" altLang="en-US" sz="2400" baseline="30000">
                <a:latin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</a:rPr>
              <a:t>3 = 29.4 m/s</a:t>
            </a:r>
          </a:p>
        </p:txBody>
      </p:sp>
      <p:grpSp>
        <p:nvGrpSpPr>
          <p:cNvPr id="16429" name="Group 77">
            <a:extLst>
              <a:ext uri="{FF2B5EF4-FFF2-40B4-BE49-F238E27FC236}">
                <a16:creationId xmlns:a16="http://schemas.microsoft.com/office/drawing/2014/main" id="{3B546AB3-5BB8-1B49-AC18-0FFCC7D2BE24}"/>
              </a:ext>
            </a:extLst>
          </p:cNvPr>
          <p:cNvGrpSpPr>
            <a:grpSpLocks/>
          </p:cNvGrpSpPr>
          <p:nvPr/>
        </p:nvGrpSpPr>
        <p:grpSpPr bwMode="auto">
          <a:xfrm>
            <a:off x="3028950" y="1350963"/>
            <a:ext cx="1346200" cy="1006475"/>
            <a:chOff x="3318142" y="1326131"/>
            <a:chExt cx="1346943" cy="1007417"/>
          </a:xfrm>
        </p:grpSpPr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88486C9C-B9F8-9140-B7A5-329912CB63D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318142" y="1669352"/>
              <a:ext cx="547990" cy="1588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47EE117A-8675-0445-9C84-676B3571B10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045631" y="1956163"/>
              <a:ext cx="546611" cy="1589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16450" name="TextBox 78">
              <a:extLst>
                <a:ext uri="{FF2B5EF4-FFF2-40B4-BE49-F238E27FC236}">
                  <a16:creationId xmlns:a16="http://schemas.microsoft.com/office/drawing/2014/main" id="{EC81C25E-EBEE-C249-B7FB-459009902B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4947" y="1326131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10 m/s</a:t>
              </a:r>
            </a:p>
          </p:txBody>
        </p:sp>
        <p:sp>
          <p:nvSpPr>
            <p:cNvPr id="16451" name="TextBox 80">
              <a:extLst>
                <a:ext uri="{FF2B5EF4-FFF2-40B4-BE49-F238E27FC236}">
                  <a16:creationId xmlns:a16="http://schemas.microsoft.com/office/drawing/2014/main" id="{EFF87B7E-FC1D-2B41-9DCC-4A0FEEEE6E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8142" y="1964216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9.8 m/s</a:t>
              </a:r>
            </a:p>
          </p:txBody>
        </p:sp>
      </p:grp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D113EFF5-AB6E-B84B-8B5E-478CE1A40AF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1670050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6CF8AFF4-9B69-EA40-BDA3-B792B6B7307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2174875" y="847725"/>
            <a:ext cx="19050" cy="533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D13A2EAF-C75B-F642-B381-5796FCECDCB6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919288" y="1104900"/>
            <a:ext cx="19050" cy="533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6433" name="TextBox 85">
            <a:extLst>
              <a:ext uri="{FF2B5EF4-FFF2-40B4-BE49-F238E27FC236}">
                <a16:creationId xmlns:a16="http://schemas.microsoft.com/office/drawing/2014/main" id="{8A7ACDDB-109A-F94F-A88D-D6FCA4AE1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5175" y="771525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+x</a:t>
            </a:r>
          </a:p>
        </p:txBody>
      </p:sp>
      <p:sp>
        <p:nvSpPr>
          <p:cNvPr id="16434" name="TextBox 86">
            <a:extLst>
              <a:ext uri="{FF2B5EF4-FFF2-40B4-BE49-F238E27FC236}">
                <a16:creationId xmlns:a16="http://schemas.microsoft.com/office/drawing/2014/main" id="{A0748731-1375-C140-BDEC-FAD7D6091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975" y="1133475"/>
            <a:ext cx="679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+y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6E0E974D-FA56-CB48-AB2B-22F5641AA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13" y="3260725"/>
            <a:ext cx="233362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6436" name="Group 79">
            <a:extLst>
              <a:ext uri="{FF2B5EF4-FFF2-40B4-BE49-F238E27FC236}">
                <a16:creationId xmlns:a16="http://schemas.microsoft.com/office/drawing/2014/main" id="{075DC082-6C29-C44C-9E03-87265B8EBFE6}"/>
              </a:ext>
            </a:extLst>
          </p:cNvPr>
          <p:cNvGrpSpPr>
            <a:grpSpLocks/>
          </p:cNvGrpSpPr>
          <p:nvPr/>
        </p:nvGrpSpPr>
        <p:grpSpPr bwMode="auto">
          <a:xfrm>
            <a:off x="4154488" y="2994025"/>
            <a:ext cx="1154112" cy="1520825"/>
            <a:chOff x="4368281" y="2976646"/>
            <a:chExt cx="1154796" cy="1521541"/>
          </a:xfrm>
        </p:grpSpPr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A8C2711B-CC8C-1746-8A8B-19EA7142A2C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368281" y="3346708"/>
              <a:ext cx="548012" cy="1588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16445" name="TextBox 65">
              <a:extLst>
                <a:ext uri="{FF2B5EF4-FFF2-40B4-BE49-F238E27FC236}">
                  <a16:creationId xmlns:a16="http://schemas.microsoft.com/office/drawing/2014/main" id="{1F4B8340-6539-1C44-845F-99353F8573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2939" y="2976646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10 m/s</a:t>
              </a:r>
            </a:p>
          </p:txBody>
        </p: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ACFE32E1-2541-634A-8F65-5E4F2380186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807629" y="3934360"/>
              <a:ext cx="1126067" cy="1589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16447" name="TextBox 68">
              <a:extLst>
                <a:ext uri="{FF2B5EF4-FFF2-40B4-BE49-F238E27FC236}">
                  <a16:creationId xmlns:a16="http://schemas.microsoft.com/office/drawing/2014/main" id="{D340430D-1863-2348-BFCB-DF700A9BD4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281" y="3652588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19.6 m/s</a:t>
              </a:r>
            </a:p>
          </p:txBody>
        </p:sp>
      </p:grpSp>
      <p:sp>
        <p:nvSpPr>
          <p:cNvPr id="68" name="Oval 67">
            <a:extLst>
              <a:ext uri="{FF2B5EF4-FFF2-40B4-BE49-F238E27FC236}">
                <a16:creationId xmlns:a16="http://schemas.microsoft.com/office/drawing/2014/main" id="{CBB67EBF-B104-4D45-BE6C-B19A4A280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550" y="5964238"/>
            <a:ext cx="233363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6" name="Group 90">
            <a:extLst>
              <a:ext uri="{FF2B5EF4-FFF2-40B4-BE49-F238E27FC236}">
                <a16:creationId xmlns:a16="http://schemas.microsoft.com/office/drawing/2014/main" id="{B3C49A08-2D72-E64B-9137-D27623C3D7C7}"/>
              </a:ext>
            </a:extLst>
          </p:cNvPr>
          <p:cNvGrpSpPr>
            <a:grpSpLocks/>
          </p:cNvGrpSpPr>
          <p:nvPr/>
        </p:nvGrpSpPr>
        <p:grpSpPr bwMode="auto">
          <a:xfrm>
            <a:off x="5265738" y="5681663"/>
            <a:ext cx="1346200" cy="2257425"/>
            <a:chOff x="5265598" y="5682055"/>
            <a:chExt cx="1346943" cy="2257041"/>
          </a:xfrm>
        </p:grpSpPr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C38EDE0B-B70E-9E46-B41F-A4BCA095F66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265598" y="6024897"/>
              <a:ext cx="547989" cy="1587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77C6864C-6044-D246-9B3F-F8314AFE802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4318817" y="6989138"/>
              <a:ext cx="1898327" cy="1589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16442" name="TextBox 82">
              <a:extLst>
                <a:ext uri="{FF2B5EF4-FFF2-40B4-BE49-F238E27FC236}">
                  <a16:creationId xmlns:a16="http://schemas.microsoft.com/office/drawing/2014/main" id="{A068FA57-2E68-CA45-9F5B-50A1B19387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2403" y="5682055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10 m/s</a:t>
              </a:r>
            </a:p>
          </p:txBody>
        </p:sp>
        <p:sp>
          <p:nvSpPr>
            <p:cNvPr id="16443" name="TextBox 87">
              <a:extLst>
                <a:ext uri="{FF2B5EF4-FFF2-40B4-BE49-F238E27FC236}">
                  <a16:creationId xmlns:a16="http://schemas.microsoft.com/office/drawing/2014/main" id="{25574F50-0F5A-7947-95FD-55D4370399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5598" y="6320140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29.4 m/s</a:t>
              </a:r>
            </a:p>
          </p:txBody>
        </p:sp>
      </p:grpSp>
      <p:sp>
        <p:nvSpPr>
          <p:cNvPr id="75" name="Oval 74">
            <a:extLst>
              <a:ext uri="{FF2B5EF4-FFF2-40B4-BE49-F238E27FC236}">
                <a16:creationId xmlns:a16="http://schemas.microsoft.com/office/drawing/2014/main" id="{30165335-ADC6-D846-B855-3D9CF5BA9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813" y="901700"/>
            <a:ext cx="233362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C 0.04063 0.01898 0.08125 0.03796 0.1224 0.09583 C 0.16355 0.1537 0.20608 0.23935 0.2474 0.34676 C 0.28872 0.45416 0.34948 0.675 0.36997 0.74074 " pathEditMode="relative" ptsTypes="aaaA">
                                      <p:cBhvr>
                                        <p:cTn id="5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sion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51" grpId="0"/>
      <p:bldP spid="56" grpId="0"/>
      <p:bldP spid="71" grpId="0"/>
      <p:bldP spid="72" grpId="0"/>
      <p:bldP spid="73" grpId="0"/>
      <p:bldP spid="74" grpId="0"/>
      <p:bldP spid="68" grpId="0" animBg="1"/>
      <p:bldP spid="7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84D737-4F6A-5244-A7AE-E848E859C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18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  <a:cs typeface="+mj-cs"/>
              </a:rPr>
              <a:t>Intro to Projectile Motion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9D71EC8-9869-A945-A9BC-51E29152291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7200" y="1104900"/>
            <a:ext cx="1462088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7A67358-1F90-8446-8A74-03233774007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-621506" y="3645694"/>
            <a:ext cx="508000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8C72609-5800-F643-918A-E94E7029EE8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1670050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2DE4386-1A5E-934C-9384-4DBEF5DCC34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2795588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3E95427-998D-C14B-898A-9E9F6AA038F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2232025"/>
            <a:ext cx="441325" cy="142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2A704F-2511-E340-B4AD-8ED3292A81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3357563"/>
            <a:ext cx="441325" cy="142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D46672D-AF2E-C341-883C-E7E773D834D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3921125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7289DEB-A2CE-9F42-B2FB-715D348B196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4483100"/>
            <a:ext cx="441325" cy="142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BC763FA-B74B-E04E-84CB-91DED251F97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5046663"/>
            <a:ext cx="441325" cy="142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80F39CD-546F-7D49-A6D6-C0948F2145A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5608638"/>
            <a:ext cx="441325" cy="142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EBF3702-289A-154B-AA3B-D3D05CCB6DB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8625" y="6172200"/>
            <a:ext cx="628015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7421" name="TextBox 32">
            <a:extLst>
              <a:ext uri="{FF2B5EF4-FFF2-40B4-BE49-F238E27FC236}">
                <a16:creationId xmlns:a16="http://schemas.microsoft.com/office/drawing/2014/main" id="{A82AF5A8-A6C1-3142-8636-7F8D4F53C0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1484313"/>
            <a:ext cx="608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  5m</a:t>
            </a:r>
          </a:p>
        </p:txBody>
      </p:sp>
      <p:sp>
        <p:nvSpPr>
          <p:cNvPr id="17422" name="TextBox 33">
            <a:extLst>
              <a:ext uri="{FF2B5EF4-FFF2-40B4-BE49-F238E27FC236}">
                <a16:creationId xmlns:a16="http://schemas.microsoft.com/office/drawing/2014/main" id="{E6F97602-3F7B-6B45-B06A-3F56A081F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2062163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10m</a:t>
            </a:r>
          </a:p>
        </p:txBody>
      </p:sp>
      <p:sp>
        <p:nvSpPr>
          <p:cNvPr id="17423" name="TextBox 34">
            <a:extLst>
              <a:ext uri="{FF2B5EF4-FFF2-40B4-BE49-F238E27FC236}">
                <a16:creationId xmlns:a16="http://schemas.microsoft.com/office/drawing/2014/main" id="{5C8B5522-D889-2F44-A1DE-74D7DF57F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2624138"/>
            <a:ext cx="6080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15m</a:t>
            </a:r>
          </a:p>
        </p:txBody>
      </p:sp>
      <p:sp>
        <p:nvSpPr>
          <p:cNvPr id="17424" name="TextBox 35">
            <a:extLst>
              <a:ext uri="{FF2B5EF4-FFF2-40B4-BE49-F238E27FC236}">
                <a16:creationId xmlns:a16="http://schemas.microsoft.com/office/drawing/2014/main" id="{842563E3-C8C8-E54D-B304-4B3010A5C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3187700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20m</a:t>
            </a:r>
          </a:p>
        </p:txBody>
      </p:sp>
      <p:sp>
        <p:nvSpPr>
          <p:cNvPr id="17425" name="TextBox 36">
            <a:extLst>
              <a:ext uri="{FF2B5EF4-FFF2-40B4-BE49-F238E27FC236}">
                <a16:creationId xmlns:a16="http://schemas.microsoft.com/office/drawing/2014/main" id="{EDC91696-6B06-CA44-857D-37500CA94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3749675"/>
            <a:ext cx="608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25m</a:t>
            </a:r>
          </a:p>
        </p:txBody>
      </p:sp>
      <p:sp>
        <p:nvSpPr>
          <p:cNvPr id="17426" name="TextBox 37">
            <a:extLst>
              <a:ext uri="{FF2B5EF4-FFF2-40B4-BE49-F238E27FC236}">
                <a16:creationId xmlns:a16="http://schemas.microsoft.com/office/drawing/2014/main" id="{8BF4D5B2-C753-544A-A016-458EE3967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4313238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30m</a:t>
            </a:r>
          </a:p>
        </p:txBody>
      </p:sp>
      <p:sp>
        <p:nvSpPr>
          <p:cNvPr id="17427" name="TextBox 38">
            <a:extLst>
              <a:ext uri="{FF2B5EF4-FFF2-40B4-BE49-F238E27FC236}">
                <a16:creationId xmlns:a16="http://schemas.microsoft.com/office/drawing/2014/main" id="{96CDA181-2E62-0B47-A36A-E8AF5A868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4860925"/>
            <a:ext cx="608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35m</a:t>
            </a:r>
          </a:p>
        </p:txBody>
      </p:sp>
      <p:sp>
        <p:nvSpPr>
          <p:cNvPr id="17428" name="TextBox 39">
            <a:extLst>
              <a:ext uri="{FF2B5EF4-FFF2-40B4-BE49-F238E27FC236}">
                <a16:creationId xmlns:a16="http://schemas.microsoft.com/office/drawing/2014/main" id="{4213EB4B-71B8-0542-97B3-92F33DDAE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5424488"/>
            <a:ext cx="608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40m</a:t>
            </a:r>
          </a:p>
        </p:txBody>
      </p:sp>
      <p:sp>
        <p:nvSpPr>
          <p:cNvPr id="17429" name="TextBox 40">
            <a:extLst>
              <a:ext uri="{FF2B5EF4-FFF2-40B4-BE49-F238E27FC236}">
                <a16:creationId xmlns:a16="http://schemas.microsoft.com/office/drawing/2014/main" id="{9A34E88E-A4C6-3644-AFC9-EA6D1C61B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025" y="6000750"/>
            <a:ext cx="608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45m</a:t>
            </a:r>
          </a:p>
        </p:txBody>
      </p:sp>
      <p:sp>
        <p:nvSpPr>
          <p:cNvPr id="17430" name="TextBox 41">
            <a:extLst>
              <a:ext uri="{FF2B5EF4-FFF2-40B4-BE49-F238E27FC236}">
                <a16:creationId xmlns:a16="http://schemas.microsoft.com/office/drawing/2014/main" id="{ED5FD7BA-F526-9E45-930F-9C1780488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050" y="531813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  5m</a:t>
            </a:r>
          </a:p>
        </p:txBody>
      </p:sp>
      <p:sp>
        <p:nvSpPr>
          <p:cNvPr id="17431" name="TextBox 42">
            <a:extLst>
              <a:ext uri="{FF2B5EF4-FFF2-40B4-BE49-F238E27FC236}">
                <a16:creationId xmlns:a16="http://schemas.microsoft.com/office/drawing/2014/main" id="{7025690C-0501-5F4B-8E00-39FF52BF3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1613" y="531813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10m</a:t>
            </a:r>
          </a:p>
        </p:txBody>
      </p:sp>
      <p:sp>
        <p:nvSpPr>
          <p:cNvPr id="17432" name="TextBox 43">
            <a:extLst>
              <a:ext uri="{FF2B5EF4-FFF2-40B4-BE49-F238E27FC236}">
                <a16:creationId xmlns:a16="http://schemas.microsoft.com/office/drawing/2014/main" id="{D42550B9-998D-E649-844B-D97510962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75" y="531813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15m</a:t>
            </a:r>
          </a:p>
        </p:txBody>
      </p:sp>
      <p:grpSp>
        <p:nvGrpSpPr>
          <p:cNvPr id="17433" name="Group 50">
            <a:extLst>
              <a:ext uri="{FF2B5EF4-FFF2-40B4-BE49-F238E27FC236}">
                <a16:creationId xmlns:a16="http://schemas.microsoft.com/office/drawing/2014/main" id="{DEFB7F14-8748-BF40-AC8B-6AF0E37B720C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644106" y="-310356"/>
            <a:ext cx="442913" cy="2828925"/>
            <a:chOff x="1849605" y="2384822"/>
            <a:chExt cx="443345" cy="2827761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58BAEF92-D8BB-1E4D-9CB8-1663C34C6C3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3249" y="2954500"/>
              <a:ext cx="441755" cy="1269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BB1ED1AC-7E13-E84B-B95A-781798D7ADA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35304" y="2407038"/>
              <a:ext cx="441755" cy="142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0316EB20-7110-3846-B8E3-8A64519176D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8" y="3524178"/>
              <a:ext cx="441755" cy="142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AEB80154-F27C-1148-8DF4-2A48F286816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9" y="4087509"/>
              <a:ext cx="441755" cy="1428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451A938-1AFC-9449-AEBE-339698370C7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9" y="4642905"/>
              <a:ext cx="441755" cy="1269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FFA7C44-1E76-2647-A19F-E897A852419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44838" y="5212583"/>
              <a:ext cx="441755" cy="142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</p:grpSp>
      <p:sp>
        <p:nvSpPr>
          <p:cNvPr id="17434" name="TextBox 51">
            <a:extLst>
              <a:ext uri="{FF2B5EF4-FFF2-40B4-BE49-F238E27FC236}">
                <a16:creationId xmlns:a16="http://schemas.microsoft.com/office/drawing/2014/main" id="{4F806535-95B3-0C4F-A800-A9A4099C8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5563" y="533400"/>
            <a:ext cx="60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20m</a:t>
            </a:r>
          </a:p>
        </p:txBody>
      </p:sp>
      <p:sp>
        <p:nvSpPr>
          <p:cNvPr id="17435" name="TextBox 52">
            <a:extLst>
              <a:ext uri="{FF2B5EF4-FFF2-40B4-BE49-F238E27FC236}">
                <a16:creationId xmlns:a16="http://schemas.microsoft.com/office/drawing/2014/main" id="{A1BE17F8-A6B3-3B4A-B2A7-C309EB1C2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575" y="533400"/>
            <a:ext cx="606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25m</a:t>
            </a:r>
          </a:p>
        </p:txBody>
      </p:sp>
      <p:sp>
        <p:nvSpPr>
          <p:cNvPr id="17436" name="TextBox 53">
            <a:extLst>
              <a:ext uri="{FF2B5EF4-FFF2-40B4-BE49-F238E27FC236}">
                <a16:creationId xmlns:a16="http://schemas.microsoft.com/office/drawing/2014/main" id="{D4AB9635-55CE-EF48-B792-505FA3A5A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225" y="531813"/>
            <a:ext cx="608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30m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30CC1731-2622-174D-B51E-A9E372101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813" y="901700"/>
            <a:ext cx="233362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7D2F13A-9BFA-BE47-878C-2120F3AD617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17600" y="703263"/>
            <a:ext cx="1060450" cy="1587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7439" name="TextBox 57">
            <a:extLst>
              <a:ext uri="{FF2B5EF4-FFF2-40B4-BE49-F238E27FC236}">
                <a16:creationId xmlns:a16="http://schemas.microsoft.com/office/drawing/2014/main" id="{4D507841-D13A-0442-8F9F-B747D97DA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8" y="738188"/>
            <a:ext cx="13668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V</a:t>
            </a:r>
            <a:r>
              <a:rPr lang="en-US" altLang="en-US" baseline="-25000">
                <a:latin typeface="Calibri" panose="020F0502020204030204" pitchFamily="34" charset="0"/>
              </a:rPr>
              <a:t>0x</a:t>
            </a:r>
            <a:r>
              <a:rPr lang="en-US" altLang="en-US">
                <a:latin typeface="Calibri" panose="020F0502020204030204" pitchFamily="34" charset="0"/>
              </a:rPr>
              <a:t> = 10 m/s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B2A348A-84B1-7049-9DAB-2A07F2B5D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50" y="788988"/>
            <a:ext cx="3263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What is the magnitude and direction of the velocity at t = 3 s?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FA404C3-5611-8A4E-9032-47A5A6F60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1475" y="901700"/>
            <a:ext cx="233363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AFC177A-25F1-5848-8513-0D7DF23F7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13" y="900113"/>
            <a:ext cx="233362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DC595EA5-35CA-4A46-B542-BBD285E3B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550" y="900113"/>
            <a:ext cx="233363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23BAFF0E-FF90-B744-9186-35AE825E2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1475" y="1558925"/>
            <a:ext cx="233363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7445" name="Group 77">
            <a:extLst>
              <a:ext uri="{FF2B5EF4-FFF2-40B4-BE49-F238E27FC236}">
                <a16:creationId xmlns:a16="http://schemas.microsoft.com/office/drawing/2014/main" id="{C4171B5B-9649-2440-AA79-E39958B22CE7}"/>
              </a:ext>
            </a:extLst>
          </p:cNvPr>
          <p:cNvGrpSpPr>
            <a:grpSpLocks/>
          </p:cNvGrpSpPr>
          <p:nvPr/>
        </p:nvGrpSpPr>
        <p:grpSpPr bwMode="auto">
          <a:xfrm>
            <a:off x="3028950" y="1350963"/>
            <a:ext cx="1346200" cy="1006475"/>
            <a:chOff x="3318142" y="1326131"/>
            <a:chExt cx="1346943" cy="1007417"/>
          </a:xfrm>
        </p:grpSpPr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F000D0E3-69FA-4542-8D8F-A7D11AB66B0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318142" y="1669352"/>
              <a:ext cx="547990" cy="1588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7DFE5663-36F9-A741-9D2C-6A00091D7FD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045631" y="1956163"/>
              <a:ext cx="546611" cy="1589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17480" name="TextBox 78">
              <a:extLst>
                <a:ext uri="{FF2B5EF4-FFF2-40B4-BE49-F238E27FC236}">
                  <a16:creationId xmlns:a16="http://schemas.microsoft.com/office/drawing/2014/main" id="{1D1B8055-3DFC-9A4C-94CF-D6D5FBA276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4947" y="1326131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10 m/s</a:t>
              </a:r>
            </a:p>
          </p:txBody>
        </p:sp>
        <p:sp>
          <p:nvSpPr>
            <p:cNvPr id="17481" name="TextBox 80">
              <a:extLst>
                <a:ext uri="{FF2B5EF4-FFF2-40B4-BE49-F238E27FC236}">
                  <a16:creationId xmlns:a16="http://schemas.microsoft.com/office/drawing/2014/main" id="{828844CF-55E2-8E48-94FB-E3A4B5EE6B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8142" y="1964216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9.8 m/s</a:t>
              </a:r>
            </a:p>
          </p:txBody>
        </p:sp>
      </p:grp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5F0055A8-CF13-3540-ABC6-BD1233FD4C0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97038" y="1670050"/>
            <a:ext cx="441325" cy="127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15A2ED30-FDD9-0F44-A652-007B6B342CC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2174875" y="847725"/>
            <a:ext cx="19050" cy="533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43D35497-3EB8-914C-A3B0-A786E613478A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919288" y="1104900"/>
            <a:ext cx="19050" cy="533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7449" name="TextBox 85">
            <a:extLst>
              <a:ext uri="{FF2B5EF4-FFF2-40B4-BE49-F238E27FC236}">
                <a16:creationId xmlns:a16="http://schemas.microsoft.com/office/drawing/2014/main" id="{3E5C22DB-2E02-7442-B86C-B0AFC7F9D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5175" y="771525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+x</a:t>
            </a:r>
          </a:p>
        </p:txBody>
      </p:sp>
      <p:sp>
        <p:nvSpPr>
          <p:cNvPr id="17450" name="TextBox 86">
            <a:extLst>
              <a:ext uri="{FF2B5EF4-FFF2-40B4-BE49-F238E27FC236}">
                <a16:creationId xmlns:a16="http://schemas.microsoft.com/office/drawing/2014/main" id="{37DDAA88-584A-904E-A16F-82462B51B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975" y="1133475"/>
            <a:ext cx="679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+y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A1A5F7D7-B96E-7740-BD38-AF89550E9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13" y="3260725"/>
            <a:ext cx="233362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7452" name="Group 79">
            <a:extLst>
              <a:ext uri="{FF2B5EF4-FFF2-40B4-BE49-F238E27FC236}">
                <a16:creationId xmlns:a16="http://schemas.microsoft.com/office/drawing/2014/main" id="{AD4D621B-06ED-F84C-A17F-B98278693867}"/>
              </a:ext>
            </a:extLst>
          </p:cNvPr>
          <p:cNvGrpSpPr>
            <a:grpSpLocks/>
          </p:cNvGrpSpPr>
          <p:nvPr/>
        </p:nvGrpSpPr>
        <p:grpSpPr bwMode="auto">
          <a:xfrm>
            <a:off x="4154488" y="2994025"/>
            <a:ext cx="1154112" cy="1520825"/>
            <a:chOff x="4368281" y="2976646"/>
            <a:chExt cx="1154796" cy="1521541"/>
          </a:xfrm>
        </p:grpSpPr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2CF4FD87-5C6E-884E-915B-9BA2A5B9F5F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368281" y="3346708"/>
              <a:ext cx="548012" cy="1588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17475" name="TextBox 65">
              <a:extLst>
                <a:ext uri="{FF2B5EF4-FFF2-40B4-BE49-F238E27FC236}">
                  <a16:creationId xmlns:a16="http://schemas.microsoft.com/office/drawing/2014/main" id="{6399A838-3BF2-324E-826C-C03F66BA3E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2939" y="2976646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10 m/s</a:t>
              </a:r>
            </a:p>
          </p:txBody>
        </p: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4CFB10C5-C4B2-9A40-B057-B738A2D572D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807629" y="3934360"/>
              <a:ext cx="1126067" cy="1589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17477" name="TextBox 68">
              <a:extLst>
                <a:ext uri="{FF2B5EF4-FFF2-40B4-BE49-F238E27FC236}">
                  <a16:creationId xmlns:a16="http://schemas.microsoft.com/office/drawing/2014/main" id="{BCB2961D-4359-3F4C-8D2B-2B746115BB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281" y="3652588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19.6 m/s</a:t>
              </a:r>
            </a:p>
          </p:txBody>
        </p:sp>
      </p:grpSp>
      <p:sp>
        <p:nvSpPr>
          <p:cNvPr id="68" name="Oval 67">
            <a:extLst>
              <a:ext uri="{FF2B5EF4-FFF2-40B4-BE49-F238E27FC236}">
                <a16:creationId xmlns:a16="http://schemas.microsoft.com/office/drawing/2014/main" id="{33206531-24C7-014D-9DC8-3014A43BD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550" y="5964238"/>
            <a:ext cx="233363" cy="222250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7454" name="Group 90">
            <a:extLst>
              <a:ext uri="{FF2B5EF4-FFF2-40B4-BE49-F238E27FC236}">
                <a16:creationId xmlns:a16="http://schemas.microsoft.com/office/drawing/2014/main" id="{7C089D39-31B8-504A-ADB4-2F492D5BCEBE}"/>
              </a:ext>
            </a:extLst>
          </p:cNvPr>
          <p:cNvGrpSpPr>
            <a:grpSpLocks/>
          </p:cNvGrpSpPr>
          <p:nvPr/>
        </p:nvGrpSpPr>
        <p:grpSpPr bwMode="auto">
          <a:xfrm>
            <a:off x="5265738" y="5681663"/>
            <a:ext cx="1346200" cy="2257425"/>
            <a:chOff x="5265598" y="5682055"/>
            <a:chExt cx="1346943" cy="2257041"/>
          </a:xfrm>
        </p:grpSpPr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B0E105BC-689C-1D47-9D78-0DFAD703E73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265598" y="6024897"/>
              <a:ext cx="547989" cy="1587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E41A2C72-7781-5140-AE81-CF575E71266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4318817" y="6989138"/>
              <a:ext cx="1898327" cy="1589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17472" name="TextBox 82">
              <a:extLst>
                <a:ext uri="{FF2B5EF4-FFF2-40B4-BE49-F238E27FC236}">
                  <a16:creationId xmlns:a16="http://schemas.microsoft.com/office/drawing/2014/main" id="{4818ED5B-395F-524D-B6B3-04D8062DE2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2403" y="5682055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10 m/s</a:t>
              </a:r>
            </a:p>
          </p:txBody>
        </p:sp>
        <p:sp>
          <p:nvSpPr>
            <p:cNvPr id="17473" name="TextBox 87">
              <a:extLst>
                <a:ext uri="{FF2B5EF4-FFF2-40B4-BE49-F238E27FC236}">
                  <a16:creationId xmlns:a16="http://schemas.microsoft.com/office/drawing/2014/main" id="{DF2992A4-729E-E44A-8581-84C311129D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5598" y="6320140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29.4 m/s</a:t>
              </a:r>
            </a:p>
          </p:txBody>
        </p:sp>
      </p:grpSp>
      <p:sp>
        <p:nvSpPr>
          <p:cNvPr id="102" name="Freeform 101">
            <a:extLst>
              <a:ext uri="{FF2B5EF4-FFF2-40B4-BE49-F238E27FC236}">
                <a16:creationId xmlns:a16="http://schemas.microsoft.com/office/drawing/2014/main" id="{43E4515C-CE88-A94D-BD91-33A264EE9740}"/>
              </a:ext>
            </a:extLst>
          </p:cNvPr>
          <p:cNvSpPr>
            <a:spLocks/>
          </p:cNvSpPr>
          <p:nvPr/>
        </p:nvSpPr>
        <p:spPr bwMode="auto">
          <a:xfrm>
            <a:off x="1905000" y="1035050"/>
            <a:ext cx="3368675" cy="5038725"/>
          </a:xfrm>
          <a:custGeom>
            <a:avLst/>
            <a:gdLst>
              <a:gd name="T0" fmla="*/ 0 w 3368388"/>
              <a:gd name="T1" fmla="*/ 0 h 5039094"/>
              <a:gd name="T2" fmla="*/ 1132191 w 3368388"/>
              <a:gd name="T3" fmla="*/ 621168 h 5039094"/>
              <a:gd name="T4" fmla="*/ 2250578 w 3368388"/>
              <a:gd name="T5" fmla="*/ 2346632 h 5039094"/>
              <a:gd name="T6" fmla="*/ 3368962 w 3368388"/>
              <a:gd name="T7" fmla="*/ 5038356 h 5039094"/>
              <a:gd name="T8" fmla="*/ 0 60000 65536"/>
              <a:gd name="T9" fmla="*/ 0 60000 65536"/>
              <a:gd name="T10" fmla="*/ 0 60000 65536"/>
              <a:gd name="T11" fmla="*/ 0 60000 65536"/>
              <a:gd name="T12" fmla="*/ 0 w 3368388"/>
              <a:gd name="T13" fmla="*/ 0 h 5039094"/>
              <a:gd name="T14" fmla="*/ 3368388 w 3368388"/>
              <a:gd name="T15" fmla="*/ 5039094 h 503909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8388" h="5039094">
                <a:moveTo>
                  <a:pt x="0" y="0"/>
                </a:moveTo>
                <a:cubicBezTo>
                  <a:pt x="378483" y="115047"/>
                  <a:pt x="756967" y="230095"/>
                  <a:pt x="1131999" y="621258"/>
                </a:cubicBezTo>
                <a:cubicBezTo>
                  <a:pt x="1507031" y="1012421"/>
                  <a:pt x="1877463" y="1610670"/>
                  <a:pt x="2250194" y="2346976"/>
                </a:cubicBezTo>
                <a:cubicBezTo>
                  <a:pt x="2622926" y="3083282"/>
                  <a:pt x="3368388" y="5039094"/>
                  <a:pt x="3368388" y="5039094"/>
                </a:cubicBezTo>
              </a:path>
            </a:pathLst>
          </a:custGeom>
          <a:noFill/>
          <a:ln w="25400">
            <a:solidFill>
              <a:schemeClr val="accent1"/>
            </a:solidFill>
            <a:prstDash val="sysDash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</a:endParaRPr>
          </a:p>
        </p:txBody>
      </p:sp>
      <p:grpSp>
        <p:nvGrpSpPr>
          <p:cNvPr id="8" name="Group 99">
            <a:extLst>
              <a:ext uri="{FF2B5EF4-FFF2-40B4-BE49-F238E27FC236}">
                <a16:creationId xmlns:a16="http://schemas.microsoft.com/office/drawing/2014/main" id="{2AEEA126-78B1-0544-9FA7-C74252DDDE46}"/>
              </a:ext>
            </a:extLst>
          </p:cNvPr>
          <p:cNvGrpSpPr>
            <a:grpSpLocks/>
          </p:cNvGrpSpPr>
          <p:nvPr/>
        </p:nvGrpSpPr>
        <p:grpSpPr bwMode="auto">
          <a:xfrm>
            <a:off x="6611938" y="1989138"/>
            <a:ext cx="1844675" cy="2266950"/>
            <a:chOff x="6315736" y="2226545"/>
            <a:chExt cx="1843033" cy="2267480"/>
          </a:xfrm>
        </p:grpSpPr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27F76AD1-B6B2-F24D-9A75-6D109929D2D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468000" y="2569525"/>
              <a:ext cx="547199" cy="1587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117774BA-1BC7-EA4A-87A0-F2AE784DA4C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6062482" y="3544479"/>
              <a:ext cx="1897507" cy="1586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17465" name="TextBox 90">
              <a:extLst>
                <a:ext uri="{FF2B5EF4-FFF2-40B4-BE49-F238E27FC236}">
                  <a16:creationId xmlns:a16="http://schemas.microsoft.com/office/drawing/2014/main" id="{CB50A0B6-A0C6-084B-B24F-1552020CE5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5736" y="2226545"/>
              <a:ext cx="10501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10 m/s</a:t>
              </a:r>
            </a:p>
          </p:txBody>
        </p:sp>
        <p:sp>
          <p:nvSpPr>
            <p:cNvPr id="17466" name="TextBox 91">
              <a:extLst>
                <a:ext uri="{FF2B5EF4-FFF2-40B4-BE49-F238E27FC236}">
                  <a16:creationId xmlns:a16="http://schemas.microsoft.com/office/drawing/2014/main" id="{80271E9C-4BCD-AE48-98C8-ACD1E73084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15518" y="2988672"/>
              <a:ext cx="1143251" cy="369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-29.4 m/s</a:t>
              </a:r>
            </a:p>
          </p:txBody>
        </p: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012E319E-A497-5F40-879D-1BFDA5C6566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5782529" y="3254996"/>
              <a:ext cx="1913384" cy="542442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17468" name="TextBox 94">
              <a:extLst>
                <a:ext uri="{FF2B5EF4-FFF2-40B4-BE49-F238E27FC236}">
                  <a16:creationId xmlns:a16="http://schemas.microsoft.com/office/drawing/2014/main" id="{DB8C59AE-CD31-674E-8226-0E88F9A2E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68137" y="2570043"/>
              <a:ext cx="42899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>
                  <a:latin typeface="Calibri" panose="020F0502020204030204" pitchFamily="34" charset="0"/>
                </a:rPr>
                <a:t>θ</a:t>
              </a:r>
            </a:p>
          </p:txBody>
        </p:sp>
        <p:graphicFrame>
          <p:nvGraphicFramePr>
            <p:cNvPr id="17469" name="Object 3">
              <a:extLst>
                <a:ext uri="{FF2B5EF4-FFF2-40B4-BE49-F238E27FC236}">
                  <a16:creationId xmlns:a16="http://schemas.microsoft.com/office/drawing/2014/main" id="{0FC4E103-A15B-D548-9466-95BD6184C3B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315736" y="3353275"/>
            <a:ext cx="297494" cy="3966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88" name="Equation" r:id="rId3" imgW="152400" imgH="203200" progId="Equation.3">
                    <p:embed/>
                  </p:oleObj>
                </mc:Choice>
                <mc:Fallback>
                  <p:oleObj name="Equation" r:id="rId3" imgW="152400" imgH="20320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15736" y="3353275"/>
                          <a:ext cx="297494" cy="3966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411" name="Object 2">
            <a:extLst>
              <a:ext uri="{FF2B5EF4-FFF2-40B4-BE49-F238E27FC236}">
                <a16:creationId xmlns:a16="http://schemas.microsoft.com/office/drawing/2014/main" id="{A97679F0-E46F-7F4D-A8F3-B8BDDFF720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53063" y="4456113"/>
          <a:ext cx="3482975" cy="133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9" name="Equation" r:id="rId5" imgW="1778000" imgH="685800" progId="Equation.3">
                  <p:embed/>
                </p:oleObj>
              </mc:Choice>
              <mc:Fallback>
                <p:oleObj name="Equation" r:id="rId5" imgW="1778000" imgH="685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3063" y="4456113"/>
                        <a:ext cx="3482975" cy="1338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TextBox 100">
            <a:extLst>
              <a:ext uri="{FF2B5EF4-FFF2-40B4-BE49-F238E27FC236}">
                <a16:creationId xmlns:a16="http://schemas.microsoft.com/office/drawing/2014/main" id="{1A953810-46EB-CC48-84FA-9AD509F35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363" y="4630738"/>
            <a:ext cx="25606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Velocity is always tangent to the parabolic path</a:t>
            </a:r>
          </a:p>
        </p:txBody>
      </p:sp>
      <p:sp>
        <p:nvSpPr>
          <p:cNvPr id="79" name="TextBox 70">
            <a:extLst>
              <a:ext uri="{FF2B5EF4-FFF2-40B4-BE49-F238E27FC236}">
                <a16:creationId xmlns:a16="http://schemas.microsoft.com/office/drawing/2014/main" id="{2F7E3519-84BA-7B4D-910D-C7A7B3DC7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2488" y="2740025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+x</a:t>
            </a:r>
          </a:p>
        </p:txBody>
      </p:sp>
      <p:sp>
        <p:nvSpPr>
          <p:cNvPr id="81" name="TextBox 71">
            <a:extLst>
              <a:ext uri="{FF2B5EF4-FFF2-40B4-BE49-F238E27FC236}">
                <a16:creationId xmlns:a16="http://schemas.microsoft.com/office/drawing/2014/main" id="{07B1987A-030C-0A4F-9C7F-EF09BBB8E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750" y="2173288"/>
            <a:ext cx="679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+y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8EF600A5-C548-A845-B184-C480354618E6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>
            <a:off x="5873750" y="2271713"/>
            <a:ext cx="1905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8B603A54-A378-1E40-AF90-9D9631DEAB7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6130925" y="2519363"/>
            <a:ext cx="1905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101" grpId="0"/>
      <p:bldP spid="101" grpId="1"/>
      <p:bldP spid="79" grpId="0"/>
      <p:bldP spid="8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5321</TotalTime>
  <Words>579</Words>
  <Application>Microsoft Macintosh PowerPoint</Application>
  <PresentationFormat>On-screen Show (4:3)</PresentationFormat>
  <Paragraphs>154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ＭＳ Ｐゴシック</vt:lpstr>
      <vt:lpstr>Calibri</vt:lpstr>
      <vt:lpstr>Office Theme</vt:lpstr>
      <vt:lpstr>Microsoft Equation</vt:lpstr>
      <vt:lpstr>Intro to Projectile Motion</vt:lpstr>
      <vt:lpstr>Intro to Projectile Motion</vt:lpstr>
      <vt:lpstr>Intro to Projectile Motion</vt:lpstr>
      <vt:lpstr>Intro to Projectile Motion</vt:lpstr>
      <vt:lpstr>Intro to Projectile Motion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Projectile Motion</dc:title>
  <dc:creator>mac user</dc:creator>
  <cp:lastModifiedBy>Dan Burns</cp:lastModifiedBy>
  <cp:revision>19</cp:revision>
  <dcterms:created xsi:type="dcterms:W3CDTF">2011-09-20T15:35:51Z</dcterms:created>
  <dcterms:modified xsi:type="dcterms:W3CDTF">2020-05-09T18:42:49Z</dcterms:modified>
</cp:coreProperties>
</file>