
<file path=[Content_Types].xml><?xml version="1.0" encoding="utf-8"?>
<Types xmlns="http://schemas.openxmlformats.org/package/2006/content-types">
  <Override PartName="/ppt/embeddings/Microsoft_Equation12.bin" ContentType="application/vnd.openxmlformats-officedocument.oleObject"/>
  <Override PartName="/ppt/embeddings/Microsoft_Equation8.bin" ContentType="application/vnd.openxmlformats-officedocument.oleObject"/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embeddings/Microsoft_Equation6.bin" ContentType="application/vnd.openxmlformats-officedocument.oleObject"/>
  <Override PartName="/ppt/embeddings/Microsoft_Equation10.bin" ContentType="application/vnd.openxmlformats-officedocument.oleObject"/>
  <Override PartName="/ppt/embeddings/Microsoft_Equation19.bin" ContentType="application/vnd.openxmlformats-officedocument.oleObject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embeddings/Microsoft_Equation4.bin" ContentType="application/vnd.openxmlformats-officedocument.oleObject"/>
  <Override PartName="/ppt/embeddings/Microsoft_Equation17.bin" ContentType="application/vnd.openxmlformats-officedocument.oleObject"/>
  <Override PartName="/ppt/slideLayouts/slideLayout6.xml" ContentType="application/vnd.openxmlformats-officedocument.presentationml.slideLayout+xml"/>
  <Override PartName="/ppt/embeddings/Microsoft_Equation2.bin" ContentType="application/vnd.openxmlformats-officedocument.oleObject"/>
  <Override PartName="/ppt/embeddings/Microsoft_Equation15.bin" ContentType="application/vnd.openxmlformats-officedocument.oleObject"/>
  <Override PartName="/ppt/embeddings/Microsoft_Equation20.bin" ContentType="application/vnd.openxmlformats-officedocument.oleObject"/>
  <Default Extension="pict" ContentType="image/pict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ppt/embeddings/Microsoft_Equation13.bin" ContentType="application/vnd.openxmlformats-officedocument.oleObject"/>
  <Override PartName="/ppt/embeddings/Microsoft_Equation9.bin" ContentType="application/vnd.openxmlformats-officedocument.oleObject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embeddings/Microsoft_Equation11.bin" ContentType="application/vnd.openxmlformats-officedocument.oleObject"/>
  <Override PartName="/ppt/embeddings/Microsoft_Equation7.bin" ContentType="application/vnd.openxmlformats-officedocument.oleObject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embeddings/Microsoft_Equation5.bin" ContentType="application/vnd.openxmlformats-officedocument.oleObject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embeddings/Microsoft_Equation18.bin" ContentType="application/vnd.openxmlformats-officedocument.oleObject"/>
  <Override PartName="/ppt/slideLayouts/slideLayout7.xml" ContentType="application/vnd.openxmlformats-officedocument.presentationml.slideLayout+xml"/>
  <Override PartName="/ppt/embeddings/Microsoft_Equation3.bin" ContentType="application/vnd.openxmlformats-officedocument.oleObject"/>
  <Default Extension="vml" ContentType="application/vnd.openxmlformats-officedocument.vmlDrawing"/>
  <Override PartName="/ppt/embeddings/Microsoft_Equation16.bin" ContentType="application/vnd.openxmlformats-officedocument.oleObject"/>
  <Override PartName="/ppt/embeddings/Microsoft_Equation21.bin" ContentType="application/vnd.openxmlformats-officedocument.oleObject"/>
  <Override PartName="/ppt/slideLayouts/slideLayout5.xml" ContentType="application/vnd.openxmlformats-officedocument.presentationml.slideLayout+xml"/>
  <Override PartName="/ppt/embeddings/Microsoft_Equation1.bin" ContentType="application/vnd.openxmlformats-officedocument.oleObject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embeddings/Microsoft_Equation14.bin" ContentType="application/vnd.openxmlformats-officedocument.oleObject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3FCFF"/>
    <a:srgbClr val="00DCFF"/>
  </p:clrMru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2" d="100"/>
          <a:sy n="142" d="100"/>
        </p:scale>
        <p:origin x="-8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ict"/><Relationship Id="rId12" Type="http://schemas.openxmlformats.org/officeDocument/2006/relationships/image" Target="../media/image12.pict"/><Relationship Id="rId1" Type="http://schemas.openxmlformats.org/officeDocument/2006/relationships/image" Target="../media/image1.pict"/><Relationship Id="rId2" Type="http://schemas.openxmlformats.org/officeDocument/2006/relationships/image" Target="../media/image2.pict"/><Relationship Id="rId3" Type="http://schemas.openxmlformats.org/officeDocument/2006/relationships/image" Target="../media/image3.pict"/><Relationship Id="rId4" Type="http://schemas.openxmlformats.org/officeDocument/2006/relationships/image" Target="../media/image4.pict"/><Relationship Id="rId5" Type="http://schemas.openxmlformats.org/officeDocument/2006/relationships/image" Target="../media/image5.pict"/><Relationship Id="rId6" Type="http://schemas.openxmlformats.org/officeDocument/2006/relationships/image" Target="../media/image6.pict"/><Relationship Id="rId7" Type="http://schemas.openxmlformats.org/officeDocument/2006/relationships/image" Target="../media/image7.pict"/><Relationship Id="rId8" Type="http://schemas.openxmlformats.org/officeDocument/2006/relationships/image" Target="../media/image8.pict"/><Relationship Id="rId9" Type="http://schemas.openxmlformats.org/officeDocument/2006/relationships/image" Target="../media/image9.pict"/><Relationship Id="rId10" Type="http://schemas.openxmlformats.org/officeDocument/2006/relationships/image" Target="../media/image10.pict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ict"/><Relationship Id="rId4" Type="http://schemas.openxmlformats.org/officeDocument/2006/relationships/image" Target="../media/image17.pict"/><Relationship Id="rId5" Type="http://schemas.openxmlformats.org/officeDocument/2006/relationships/image" Target="../media/image18.pict"/><Relationship Id="rId6" Type="http://schemas.openxmlformats.org/officeDocument/2006/relationships/image" Target="../media/image19.pict"/><Relationship Id="rId7" Type="http://schemas.openxmlformats.org/officeDocument/2006/relationships/image" Target="../media/image12.pict"/><Relationship Id="rId8" Type="http://schemas.openxmlformats.org/officeDocument/2006/relationships/image" Target="../media/image20.pict"/><Relationship Id="rId9" Type="http://schemas.openxmlformats.org/officeDocument/2006/relationships/image" Target="../media/image21.pict"/><Relationship Id="rId1" Type="http://schemas.openxmlformats.org/officeDocument/2006/relationships/image" Target="../media/image14.pict"/><Relationship Id="rId2" Type="http://schemas.openxmlformats.org/officeDocument/2006/relationships/image" Target="../media/image15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6FE7-BD39-394C-80E6-5C0011D9143F}" type="datetimeFigureOut">
              <a:rPr lang="en-US" smtClean="0"/>
              <a:pPr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65E3-B6FC-264A-BF25-63DB59741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71808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6FE7-BD39-394C-80E6-5C0011D9143F}" type="datetimeFigureOut">
              <a:rPr lang="en-US" smtClean="0"/>
              <a:pPr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65E3-B6FC-264A-BF25-63DB59741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8383963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6FE7-BD39-394C-80E6-5C0011D9143F}" type="datetimeFigureOut">
              <a:rPr lang="en-US" smtClean="0"/>
              <a:pPr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65E3-B6FC-264A-BF25-63DB59741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3018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6FE7-BD39-394C-80E6-5C0011D9143F}" type="datetimeFigureOut">
              <a:rPr lang="en-US" smtClean="0"/>
              <a:pPr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65E3-B6FC-264A-BF25-63DB59741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78357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6FE7-BD39-394C-80E6-5C0011D9143F}" type="datetimeFigureOut">
              <a:rPr lang="en-US" smtClean="0"/>
              <a:pPr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65E3-B6FC-264A-BF25-63DB59741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44086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6FE7-BD39-394C-80E6-5C0011D9143F}" type="datetimeFigureOut">
              <a:rPr lang="en-US" smtClean="0"/>
              <a:pPr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65E3-B6FC-264A-BF25-63DB59741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9418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6FE7-BD39-394C-80E6-5C0011D9143F}" type="datetimeFigureOut">
              <a:rPr lang="en-US" smtClean="0"/>
              <a:pPr/>
              <a:t>5/9/20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65E3-B6FC-264A-BF25-63DB59741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747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6FE7-BD39-394C-80E6-5C0011D9143F}" type="datetimeFigureOut">
              <a:rPr lang="en-US" smtClean="0"/>
              <a:pPr/>
              <a:t>5/9/20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65E3-B6FC-264A-BF25-63DB59741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27913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6FE7-BD39-394C-80E6-5C0011D9143F}" type="datetimeFigureOut">
              <a:rPr lang="en-US" smtClean="0"/>
              <a:pPr/>
              <a:t>5/9/20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65E3-B6FC-264A-BF25-63DB59741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5942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6FE7-BD39-394C-80E6-5C0011D9143F}" type="datetimeFigureOut">
              <a:rPr lang="en-US" smtClean="0"/>
              <a:pPr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65E3-B6FC-264A-BF25-63DB59741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8890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A6FE7-BD39-394C-80E6-5C0011D9143F}" type="datetimeFigureOut">
              <a:rPr lang="en-US" smtClean="0"/>
              <a:pPr/>
              <a:t>5/9/20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5A65E3-B6FC-264A-BF25-63DB59741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75188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A6FE7-BD39-394C-80E6-5C0011D9143F}" type="datetimeFigureOut">
              <a:rPr lang="en-US" smtClean="0"/>
              <a:pPr/>
              <a:t>5/9/20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A65E3-B6FC-264A-BF25-63DB59741A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33615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8.bin"/><Relationship Id="rId12" Type="http://schemas.openxmlformats.org/officeDocument/2006/relationships/oleObject" Target="../embeddings/Microsoft_Equation9.bin"/><Relationship Id="rId13" Type="http://schemas.openxmlformats.org/officeDocument/2006/relationships/oleObject" Target="../embeddings/Microsoft_Equation10.bin"/><Relationship Id="rId14" Type="http://schemas.openxmlformats.org/officeDocument/2006/relationships/oleObject" Target="../embeddings/Microsoft_Equation11.bin"/><Relationship Id="rId15" Type="http://schemas.openxmlformats.org/officeDocument/2006/relationships/oleObject" Target="../embeddings/Microsoft_Equation12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13.png"/><Relationship Id="rId4" Type="http://schemas.openxmlformats.org/officeDocument/2006/relationships/oleObject" Target="../embeddings/Microsoft_Equation1.bin"/><Relationship Id="rId5" Type="http://schemas.openxmlformats.org/officeDocument/2006/relationships/oleObject" Target="../embeddings/Microsoft_Equation2.bin"/><Relationship Id="rId6" Type="http://schemas.openxmlformats.org/officeDocument/2006/relationships/oleObject" Target="../embeddings/Microsoft_Equation3.bin"/><Relationship Id="rId7" Type="http://schemas.openxmlformats.org/officeDocument/2006/relationships/oleObject" Target="../embeddings/Microsoft_Equation4.bin"/><Relationship Id="rId8" Type="http://schemas.openxmlformats.org/officeDocument/2006/relationships/oleObject" Target="../embeddings/Microsoft_Equation5.bin"/><Relationship Id="rId9" Type="http://schemas.openxmlformats.org/officeDocument/2006/relationships/oleObject" Target="../embeddings/Microsoft_Equation6.bin"/><Relationship Id="rId10" Type="http://schemas.openxmlformats.org/officeDocument/2006/relationships/oleObject" Target="../embeddings/Microsoft_Equation7.bin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Microsoft_Equation21.bin"/><Relationship Id="rId12" Type="http://schemas.openxmlformats.org/officeDocument/2006/relationships/image" Target="../media/image13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quation13.bin"/><Relationship Id="rId4" Type="http://schemas.openxmlformats.org/officeDocument/2006/relationships/oleObject" Target="../embeddings/Microsoft_Equation14.bin"/><Relationship Id="rId5" Type="http://schemas.openxmlformats.org/officeDocument/2006/relationships/oleObject" Target="../embeddings/Microsoft_Equation15.bin"/><Relationship Id="rId6" Type="http://schemas.openxmlformats.org/officeDocument/2006/relationships/oleObject" Target="../embeddings/Microsoft_Equation16.bin"/><Relationship Id="rId7" Type="http://schemas.openxmlformats.org/officeDocument/2006/relationships/oleObject" Target="../embeddings/Microsoft_Equation17.bin"/><Relationship Id="rId8" Type="http://schemas.openxmlformats.org/officeDocument/2006/relationships/oleObject" Target="../embeddings/Microsoft_Equation18.bin"/><Relationship Id="rId9" Type="http://schemas.openxmlformats.org/officeDocument/2006/relationships/oleObject" Target="../embeddings/Microsoft_Equation19.bin"/><Relationship Id="rId10" Type="http://schemas.openxmlformats.org/officeDocument/2006/relationships/oleObject" Target="../embeddings/Microsoft_Equation20.bin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D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9144000" cy="2654928"/>
          </a:xfrm>
          <a:prstGeom prst="rect">
            <a:avLst/>
          </a:prstGeom>
          <a:solidFill>
            <a:srgbClr val="E3F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21276"/>
            <a:ext cx="13796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79635" y="721276"/>
            <a:ext cx="2477071" cy="1348472"/>
          </a:xfrm>
          <a:prstGeom prst="line">
            <a:avLst/>
          </a:prstGeom>
          <a:ln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56706" y="2069748"/>
            <a:ext cx="52872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snowboardPenguin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 rot="19562336" flipH="1">
            <a:off x="-828305" y="-1133"/>
            <a:ext cx="880225" cy="1184918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 flipH="1">
            <a:off x="727958" y="2069748"/>
            <a:ext cx="3128748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379635" y="721276"/>
            <a:ext cx="0" cy="1348472"/>
          </a:xfrm>
          <a:prstGeom prst="straightConnector1">
            <a:avLst/>
          </a:prstGeom>
          <a:ln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27393" y="1608488"/>
            <a:ext cx="433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θ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1038965" y="1097952"/>
            <a:ext cx="433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h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3176696" y="-27044"/>
            <a:ext cx="6004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How fast is the penguin going at the bottom of the hill? V</a:t>
            </a:r>
            <a:r>
              <a:rPr lang="en-US" sz="2400" baseline="-25000" dirty="0"/>
              <a:t>i</a:t>
            </a:r>
            <a:r>
              <a:rPr lang="en-US" sz="2400" dirty="0" smtClean="0"/>
              <a:t> = 10 m/s, h = 5 m, </a:t>
            </a:r>
            <a:r>
              <a:rPr lang="en-US" sz="2400" dirty="0" err="1" smtClean="0"/>
              <a:t>θ</a:t>
            </a:r>
            <a:r>
              <a:rPr lang="en-US" sz="2400" dirty="0" smtClean="0"/>
              <a:t> = 35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, </a:t>
            </a:r>
            <a:r>
              <a:rPr lang="en-US" sz="2400" dirty="0" err="1" smtClean="0"/>
              <a:t>μ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= 0.1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929308" y="573120"/>
            <a:ext cx="805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124772" y="0"/>
            <a:ext cx="443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V</a:t>
            </a:r>
            <a:r>
              <a:rPr lang="en-US" sz="2800" baseline="-25000" dirty="0"/>
              <a:t>i</a:t>
            </a:r>
            <a:endParaRPr lang="en-US" sz="2800" dirty="0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743491105"/>
              </p:ext>
            </p:extLst>
          </p:nvPr>
        </p:nvGraphicFramePr>
        <p:xfrm>
          <a:off x="6350" y="3690938"/>
          <a:ext cx="3276600" cy="606425"/>
        </p:xfrm>
        <a:graphic>
          <a:graphicData uri="http://schemas.openxmlformats.org/presentationml/2006/ole">
            <p:oleObj spid="_x0000_s2169" name="Equation" r:id="rId4" imgW="1968500" imgH="368300" progId="Equation.3">
              <p:embed/>
            </p:oleObj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3866876" y="1359562"/>
            <a:ext cx="805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865603" y="790988"/>
            <a:ext cx="8607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 smtClean="0"/>
              <a:t>V</a:t>
            </a:r>
            <a:r>
              <a:rPr lang="en-US" sz="2800" baseline="-25000" dirty="0" err="1" smtClean="0"/>
              <a:t>f</a:t>
            </a:r>
            <a:r>
              <a:rPr lang="en-US" sz="2800" baseline="-25000" dirty="0" smtClean="0"/>
              <a:t> </a:t>
            </a:r>
            <a:r>
              <a:rPr lang="en-US" sz="2800" dirty="0" smtClean="0"/>
              <a:t>=?</a:t>
            </a:r>
            <a:endParaRPr lang="en-US" sz="2800" dirty="0"/>
          </a:p>
        </p:txBody>
      </p:sp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027304151"/>
              </p:ext>
            </p:extLst>
          </p:nvPr>
        </p:nvGraphicFramePr>
        <p:xfrm>
          <a:off x="31750" y="5002213"/>
          <a:ext cx="2679700" cy="676275"/>
        </p:xfrm>
        <a:graphic>
          <a:graphicData uri="http://schemas.openxmlformats.org/presentationml/2006/ole">
            <p:oleObj spid="_x0000_s2170" name="Equation" r:id="rId5" imgW="1612900" imgH="406400" progId="Equation.3">
              <p:embed/>
            </p:oleObj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995702859"/>
              </p:ext>
            </p:extLst>
          </p:nvPr>
        </p:nvGraphicFramePr>
        <p:xfrm>
          <a:off x="3382963" y="5343525"/>
          <a:ext cx="3662362" cy="1249363"/>
        </p:xfrm>
        <a:graphic>
          <a:graphicData uri="http://schemas.openxmlformats.org/presentationml/2006/ole">
            <p:oleObj spid="_x0000_s2171" name="Equation" r:id="rId6" imgW="2197100" imgH="749300" progId="Equation.3">
              <p:embed/>
            </p:oleObj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252160022"/>
              </p:ext>
            </p:extLst>
          </p:nvPr>
        </p:nvGraphicFramePr>
        <p:xfrm>
          <a:off x="42863" y="5851525"/>
          <a:ext cx="2874962" cy="842963"/>
        </p:xfrm>
        <a:graphic>
          <a:graphicData uri="http://schemas.openxmlformats.org/presentationml/2006/ole">
            <p:oleObj spid="_x0000_s2172" name="Equation" r:id="rId7" imgW="1727200" imgH="508000" progId="Equation.3">
              <p:embed/>
            </p:oleObj>
          </a:graphicData>
        </a:graphic>
      </p:graphicFrame>
      <p:grpSp>
        <p:nvGrpSpPr>
          <p:cNvPr id="3" name="Group 2"/>
          <p:cNvGrpSpPr/>
          <p:nvPr/>
        </p:nvGrpSpPr>
        <p:grpSpPr>
          <a:xfrm>
            <a:off x="6966530" y="2789028"/>
            <a:ext cx="2166862" cy="1824048"/>
            <a:chOff x="6966530" y="2789028"/>
            <a:chExt cx="2166862" cy="1824048"/>
          </a:xfrm>
        </p:grpSpPr>
        <p:grpSp>
          <p:nvGrpSpPr>
            <p:cNvPr id="34" name="Group 44"/>
            <p:cNvGrpSpPr>
              <a:grpSpLocks/>
            </p:cNvGrpSpPr>
            <p:nvPr/>
          </p:nvGrpSpPr>
          <p:grpSpPr bwMode="auto">
            <a:xfrm rot="1770373">
              <a:off x="7961817" y="2789028"/>
              <a:ext cx="1171575" cy="938212"/>
              <a:chOff x="3223109" y="4175330"/>
              <a:chExt cx="1171730" cy="1133354"/>
            </a:xfrm>
          </p:grpSpPr>
          <p:cxnSp>
            <p:nvCxnSpPr>
              <p:cNvPr id="35" name="Straight Arrow Connector 34"/>
              <p:cNvCxnSpPr/>
              <p:nvPr/>
            </p:nvCxnSpPr>
            <p:spPr bwMode="auto">
              <a:xfrm>
                <a:off x="3678383" y="4857891"/>
                <a:ext cx="503305" cy="19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 bwMode="auto">
              <a:xfrm rot="5400000" flipH="1" flipV="1">
                <a:off x="3431286" y="4605295"/>
                <a:ext cx="498599" cy="158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27"/>
              <p:cNvSpPr txBox="1">
                <a:spLocks noChangeArrowheads="1"/>
              </p:cNvSpPr>
              <p:nvPr/>
            </p:nvSpPr>
            <p:spPr bwMode="auto">
              <a:xfrm>
                <a:off x="3223109" y="4175330"/>
                <a:ext cx="585865" cy="4457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Calibri" charset="0"/>
                  </a:rPr>
                  <a:t>+y</a:t>
                </a:r>
              </a:p>
            </p:txBody>
          </p:sp>
          <p:sp>
            <p:nvSpPr>
              <p:cNvPr id="38" name="TextBox 28"/>
              <p:cNvSpPr txBox="1">
                <a:spLocks noChangeArrowheads="1"/>
              </p:cNvSpPr>
              <p:nvPr/>
            </p:nvSpPr>
            <p:spPr bwMode="auto">
              <a:xfrm>
                <a:off x="3808974" y="4862983"/>
                <a:ext cx="585865" cy="4457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latin typeface="Calibri" charset="0"/>
                  </a:rPr>
                  <a:t>+x</a:t>
                </a:r>
              </a:p>
            </p:txBody>
          </p:sp>
        </p:grpSp>
        <p:sp>
          <p:nvSpPr>
            <p:cNvPr id="42" name="TextBox 26"/>
            <p:cNvSpPr txBox="1">
              <a:spLocks noChangeArrowheads="1"/>
            </p:cNvSpPr>
            <p:nvPr/>
          </p:nvSpPr>
          <p:spPr bwMode="auto">
            <a:xfrm>
              <a:off x="7905642" y="2947766"/>
              <a:ext cx="376671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Calibri" charset="0"/>
                </a:rPr>
                <a:t>N</a:t>
              </a:r>
            </a:p>
          </p:txBody>
        </p:sp>
        <p:sp>
          <p:nvSpPr>
            <p:cNvPr id="43" name="TextBox 27"/>
            <p:cNvSpPr txBox="1">
              <a:spLocks noChangeArrowheads="1"/>
            </p:cNvSpPr>
            <p:nvPr/>
          </p:nvSpPr>
          <p:spPr bwMode="auto">
            <a:xfrm>
              <a:off x="7589027" y="4244776"/>
              <a:ext cx="608013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Calibri" charset="0"/>
                </a:rPr>
                <a:t>mg</a:t>
              </a:r>
            </a:p>
          </p:txBody>
        </p:sp>
        <p:sp>
          <p:nvSpPr>
            <p:cNvPr id="44" name="TextBox 26"/>
            <p:cNvSpPr txBox="1">
              <a:spLocks noChangeArrowheads="1"/>
            </p:cNvSpPr>
            <p:nvPr/>
          </p:nvSpPr>
          <p:spPr bwMode="auto">
            <a:xfrm>
              <a:off x="7097938" y="2945810"/>
              <a:ext cx="4143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 err="1" smtClean="0">
                  <a:latin typeface="Calibri" charset="0"/>
                </a:rPr>
                <a:t>f</a:t>
              </a:r>
              <a:r>
                <a:rPr lang="en-US" sz="1800" baseline="-25000" dirty="0" err="1" smtClean="0">
                  <a:latin typeface="Calibri" charset="0"/>
                </a:rPr>
                <a:t>k</a:t>
              </a:r>
              <a:endParaRPr lang="en-US" sz="1800" dirty="0">
                <a:latin typeface="Calibri" charset="0"/>
              </a:endParaRPr>
            </a:p>
          </p:txBody>
        </p:sp>
        <p:sp>
          <p:nvSpPr>
            <p:cNvPr id="45" name="TextBox 44"/>
            <p:cNvSpPr txBox="1">
              <a:spLocks noChangeArrowheads="1"/>
            </p:cNvSpPr>
            <p:nvPr/>
          </p:nvSpPr>
          <p:spPr bwMode="auto">
            <a:xfrm>
              <a:off x="7271704" y="3946875"/>
              <a:ext cx="303212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 err="1">
                  <a:latin typeface="Calibri" charset="0"/>
                </a:rPr>
                <a:t>θ</a:t>
              </a:r>
              <a:endParaRPr lang="en-US" sz="1800" dirty="0">
                <a:latin typeface="Calibri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 rot="1771854">
              <a:off x="7231965" y="3472867"/>
              <a:ext cx="746125" cy="441325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rot="13893975" flipV="1">
              <a:off x="6945358" y="3327089"/>
              <a:ext cx="409575" cy="14446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>
              <a:off x="7531917" y="3749520"/>
              <a:ext cx="41772" cy="86355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rot="19293975" flipV="1">
              <a:off x="7420992" y="3070820"/>
              <a:ext cx="815975" cy="32861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flipH="1">
              <a:off x="6966530" y="3763079"/>
              <a:ext cx="545746" cy="845305"/>
            </a:xfrm>
            <a:prstGeom prst="line">
              <a:avLst/>
            </a:prstGeom>
            <a:ln w="2540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56832630"/>
              </p:ext>
            </p:extLst>
          </p:nvPr>
        </p:nvGraphicFramePr>
        <p:xfrm>
          <a:off x="5840413" y="2741613"/>
          <a:ext cx="954087" cy="396875"/>
        </p:xfrm>
        <a:graphic>
          <a:graphicData uri="http://schemas.openxmlformats.org/presentationml/2006/ole">
            <p:oleObj spid="_x0000_s2173" name="Equation" r:id="rId8" imgW="520700" imgH="215900" progId="Equation.3">
              <p:embed/>
            </p:oleObj>
          </a:graphicData>
        </a:graphic>
      </p:graphicFrame>
      <p:graphicFrame>
        <p:nvGraphicFramePr>
          <p:cNvPr id="5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270159942"/>
              </p:ext>
            </p:extLst>
          </p:nvPr>
        </p:nvGraphicFramePr>
        <p:xfrm>
          <a:off x="5124450" y="3446463"/>
          <a:ext cx="1651000" cy="347662"/>
        </p:xfrm>
        <a:graphic>
          <a:graphicData uri="http://schemas.openxmlformats.org/presentationml/2006/ole">
            <p:oleObj spid="_x0000_s2174" name="Equation" r:id="rId9" imgW="939800" imgH="203200" progId="Equation.3">
              <p:embed/>
            </p:oleObj>
          </a:graphicData>
        </a:graphic>
      </p:graphicFrame>
      <p:graphicFrame>
        <p:nvGraphicFramePr>
          <p:cNvPr id="5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91934421"/>
              </p:ext>
            </p:extLst>
          </p:nvPr>
        </p:nvGraphicFramePr>
        <p:xfrm>
          <a:off x="4914900" y="3114675"/>
          <a:ext cx="1868488" cy="349250"/>
        </p:xfrm>
        <a:graphic>
          <a:graphicData uri="http://schemas.openxmlformats.org/presentationml/2006/ole">
            <p:oleObj spid="_x0000_s2175" name="Equation" r:id="rId10" imgW="1155700" imgH="203200" progId="Equation.3">
              <p:embed/>
            </p:oleObj>
          </a:graphicData>
        </a:graphic>
      </p:graphicFrame>
      <p:graphicFrame>
        <p:nvGraphicFramePr>
          <p:cNvPr id="5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40551310"/>
              </p:ext>
            </p:extLst>
          </p:nvPr>
        </p:nvGraphicFramePr>
        <p:xfrm>
          <a:off x="4184650" y="3859213"/>
          <a:ext cx="2655888" cy="358775"/>
        </p:xfrm>
        <a:graphic>
          <a:graphicData uri="http://schemas.openxmlformats.org/presentationml/2006/ole">
            <p:oleObj spid="_x0000_s2176" name="Equation" r:id="rId11" imgW="1498600" imgH="203200" progId="Equation.3">
              <p:embed/>
            </p:oleObj>
          </a:graphicData>
        </a:graphic>
      </p:graphicFrame>
      <p:graphicFrame>
        <p:nvGraphicFramePr>
          <p:cNvPr id="5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119164803"/>
              </p:ext>
            </p:extLst>
          </p:nvPr>
        </p:nvGraphicFramePr>
        <p:xfrm>
          <a:off x="3000375" y="2854325"/>
          <a:ext cx="1276350" cy="692150"/>
        </p:xfrm>
        <a:graphic>
          <a:graphicData uri="http://schemas.openxmlformats.org/presentationml/2006/ole">
            <p:oleObj spid="_x0000_s2177" name="Equation" r:id="rId12" imgW="723900" imgH="393700" progId="Equation.3">
              <p:embed/>
            </p:oleObj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07253693"/>
              </p:ext>
            </p:extLst>
          </p:nvPr>
        </p:nvGraphicFramePr>
        <p:xfrm>
          <a:off x="11113" y="4351338"/>
          <a:ext cx="4513262" cy="655637"/>
        </p:xfrm>
        <a:graphic>
          <a:graphicData uri="http://schemas.openxmlformats.org/presentationml/2006/ole">
            <p:oleObj spid="_x0000_s2178" name="Equation" r:id="rId13" imgW="2705100" imgH="393700" progId="Equation.3">
              <p:embed/>
            </p:oleObj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618916982"/>
              </p:ext>
            </p:extLst>
          </p:nvPr>
        </p:nvGraphicFramePr>
        <p:xfrm>
          <a:off x="149225" y="3260725"/>
          <a:ext cx="1874838" cy="360363"/>
        </p:xfrm>
        <a:graphic>
          <a:graphicData uri="http://schemas.openxmlformats.org/presentationml/2006/ole">
            <p:oleObj spid="_x0000_s2179" name="Equation" r:id="rId14" imgW="1130300" imgH="215900" progId="Equation.3">
              <p:embed/>
            </p:oleObj>
          </a:graphicData>
        </a:graphic>
      </p:graphicFrame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016933975"/>
              </p:ext>
            </p:extLst>
          </p:nvPr>
        </p:nvGraphicFramePr>
        <p:xfrm>
          <a:off x="754063" y="2841625"/>
          <a:ext cx="1157287" cy="360363"/>
        </p:xfrm>
        <a:graphic>
          <a:graphicData uri="http://schemas.openxmlformats.org/presentationml/2006/ole">
            <p:oleObj spid="_x0000_s2180" name="Equation" r:id="rId15" imgW="698500" imgH="215900" progId="Equation.3">
              <p:embed/>
            </p:oleObj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1984105" y="1203176"/>
            <a:ext cx="64568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</a:t>
            </a:r>
            <a:r>
              <a:rPr lang="en-US" sz="2800" baseline="-25000" dirty="0" smtClean="0"/>
              <a:t>1</a:t>
            </a:r>
            <a:endParaRPr lang="en-US" sz="2800" dirty="0"/>
          </a:p>
        </p:txBody>
      </p:sp>
      <p:pic>
        <p:nvPicPr>
          <p:cNvPr id="52" name="Picture 51" descr="snowboardPenguin.psd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 rot="19562336" flipH="1">
            <a:off x="3797722" y="1363131"/>
            <a:ext cx="880225" cy="1184918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448319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7921E-7 4.51434E-6 C 0.02708 -0.00278 0.04582 -0.00625 0.07081 -0.00879 C 0.09164 -0.00625 0.09424 -0.00463 0.11732 -0.00671 C 0.14162 -0.00486 0.16349 -0.00185 0.18831 4.51434E-6 C 0.19438 0.00115 0.20115 0.00092 0.20653 0.0067 C 0.21607 0.01734 0.2015 0.01017 0.21642 0.01549 C 0.22926 0.02659 0.21399 0.01225 0.22458 0.02636 C 0.22822 0.03122 0.23933 0.03723 0.24436 0.03954 C 0.24783 0.04232 0.25148 0.0444 0.25443 0.04833 C 0.2553 0.04972 0.25599 0.0518 0.25773 0.05296 C 0.2612 0.05527 0.26571 0.05481 0.26935 0.05735 C 0.27109 0.05851 0.27248 0.06059 0.27421 0.06175 C 0.27734 0.0636 0.28411 0.06614 0.28411 0.06614 C 0.29851 0.08533 0.28029 0.0629 0.29417 0.07493 C 0.29591 0.07655 0.2973 0.07932 0.29903 0.0814 C 0.30268 0.08533 0.30927 0.08996 0.31378 0.0925 C 0.31569 0.09366 0.3183 0.09366 0.32038 0.09459 C 0.32368 0.09574 0.33027 0.09921 0.33027 0.09921 C 0.33669 0.10707 0.34502 0.11031 0.3537 0.11239 C 0.35925 0.11979 0.36272 0.1191 0.36862 0.12534 C 0.37696 0.13459 0.36949 0.1302 0.37834 0.13436 C 0.38494 0.14315 0.39882 0.15217 0.40819 0.15633 C 0.41948 0.16605 0.43336 0.16628 0.44464 0.17622 C 0.44933 0.18547 0.44672 0.1894 0.45453 0.19611 C 0.45679 0.19588 0.58886 0.19958 0.61142 0.1894 C 0.64093 0.19102 0.66974 0.18848 0.69889 0.19172 C 0.71208 0.19704 0.72111 0.19542 0.73534 0.1938 C 0.79487 0.20004 0.84797 0.19704 0.9108 0.19611 C 0.92572 0.19172 0.92399 0.19172 0.9469 0.19172 C 0.95575 0.19172 0.96599 0.19773 0.97501 0.19819 C 0.98699 0.19866 0.99948 0.19819 1.01146 0.19819 " pathEditMode="relative" ptsTypes="ffffffffffffffffffffffffffffffA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4" grpId="0"/>
      <p:bldP spid="27" grpId="0"/>
      <p:bldP spid="30" grpId="0"/>
      <p:bldP spid="5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00D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0"/>
            <a:ext cx="9144000" cy="2654928"/>
          </a:xfrm>
          <a:prstGeom prst="rect">
            <a:avLst/>
          </a:prstGeom>
          <a:solidFill>
            <a:srgbClr val="E3FC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0" y="721276"/>
            <a:ext cx="137963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379635" y="721276"/>
            <a:ext cx="2477071" cy="13484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856706" y="2069748"/>
            <a:ext cx="528729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727958" y="2069748"/>
            <a:ext cx="3128748" cy="0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379635" y="721276"/>
            <a:ext cx="0" cy="1348472"/>
          </a:xfrm>
          <a:prstGeom prst="straightConnector1">
            <a:avLst/>
          </a:prstGeom>
          <a:ln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927393" y="1608488"/>
            <a:ext cx="433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θ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1038965" y="1097952"/>
            <a:ext cx="4335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h</a:t>
            </a:r>
            <a:endParaRPr lang="en-US" sz="2800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3856706" y="2271118"/>
            <a:ext cx="5287294" cy="0"/>
          </a:xfrm>
          <a:prstGeom prst="straightConnector1">
            <a:avLst/>
          </a:prstGeom>
          <a:ln>
            <a:headEnd type="stealth" w="lg" len="lg"/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178728" y="2193668"/>
            <a:ext cx="9924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= ?</a:t>
            </a:r>
            <a:endParaRPr lang="en-US" sz="2800" dirty="0"/>
          </a:p>
        </p:txBody>
      </p:sp>
      <p:sp>
        <p:nvSpPr>
          <p:cNvPr id="24" name="TextBox 23"/>
          <p:cNvSpPr txBox="1"/>
          <p:nvPr/>
        </p:nvSpPr>
        <p:spPr>
          <a:xfrm>
            <a:off x="3062111" y="-27044"/>
            <a:ext cx="60818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How far will the penguin coast? V</a:t>
            </a:r>
            <a:r>
              <a:rPr lang="en-US" sz="2400" baseline="-25000" dirty="0"/>
              <a:t>i</a:t>
            </a:r>
            <a:r>
              <a:rPr lang="en-US" sz="2400" dirty="0" smtClean="0"/>
              <a:t> = 13.56 m/s, h = 5 m, </a:t>
            </a:r>
            <a:r>
              <a:rPr lang="en-US" sz="2400" dirty="0" err="1" smtClean="0"/>
              <a:t>θ</a:t>
            </a:r>
            <a:r>
              <a:rPr lang="en-US" sz="2400" dirty="0" smtClean="0"/>
              <a:t> = 35</a:t>
            </a:r>
            <a:r>
              <a:rPr lang="en-US" sz="2400" baseline="30000" dirty="0" smtClean="0"/>
              <a:t>o</a:t>
            </a:r>
            <a:r>
              <a:rPr lang="en-US" sz="2400" dirty="0" smtClean="0"/>
              <a:t>, </a:t>
            </a:r>
            <a:r>
              <a:rPr lang="en-US" sz="2400" dirty="0" err="1" smtClean="0"/>
              <a:t>μ</a:t>
            </a:r>
            <a:r>
              <a:rPr lang="en-US" sz="2400" baseline="-25000" dirty="0" err="1" smtClean="0"/>
              <a:t>k</a:t>
            </a:r>
            <a:r>
              <a:rPr lang="en-US" sz="2400" dirty="0" smtClean="0"/>
              <a:t> = 0.1</a:t>
            </a:r>
            <a:endParaRPr lang="en-US" sz="24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3670139" y="1901702"/>
            <a:ext cx="8054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865603" y="1328582"/>
            <a:ext cx="443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V</a:t>
            </a:r>
            <a:r>
              <a:rPr lang="en-US" sz="2800" baseline="-25000" dirty="0"/>
              <a:t>i</a:t>
            </a:r>
            <a:endParaRPr lang="en-US" sz="2800" dirty="0"/>
          </a:p>
        </p:txBody>
      </p:sp>
      <p:graphicFrame>
        <p:nvGraphicFramePr>
          <p:cNvPr id="5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813376733"/>
              </p:ext>
            </p:extLst>
          </p:nvPr>
        </p:nvGraphicFramePr>
        <p:xfrm>
          <a:off x="4852988" y="2708275"/>
          <a:ext cx="1290637" cy="527050"/>
        </p:xfrm>
        <a:graphic>
          <a:graphicData uri="http://schemas.openxmlformats.org/presentationml/2006/ole">
            <p:oleObj spid="_x0000_s1129" name="Equation" r:id="rId3" imgW="520700" imgH="215900" progId="Equation.3">
              <p:embed/>
            </p:oleObj>
          </a:graphicData>
        </a:graphic>
      </p:graphicFrame>
      <p:graphicFrame>
        <p:nvGraphicFramePr>
          <p:cNvPr id="5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893180423"/>
              </p:ext>
            </p:extLst>
          </p:nvPr>
        </p:nvGraphicFramePr>
        <p:xfrm>
          <a:off x="4722813" y="3683000"/>
          <a:ext cx="1249362" cy="457200"/>
        </p:xfrm>
        <a:graphic>
          <a:graphicData uri="http://schemas.openxmlformats.org/presentationml/2006/ole">
            <p:oleObj spid="_x0000_s1130" name="Equation" r:id="rId4" imgW="520700" imgH="190500" progId="Equation.3">
              <p:embed/>
            </p:oleObj>
          </a:graphicData>
        </a:graphic>
      </p:graphicFrame>
      <p:graphicFrame>
        <p:nvGraphicFramePr>
          <p:cNvPr id="5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191744341"/>
              </p:ext>
            </p:extLst>
          </p:nvPr>
        </p:nvGraphicFramePr>
        <p:xfrm>
          <a:off x="4567238" y="3238500"/>
          <a:ext cx="1647825" cy="444500"/>
        </p:xfrm>
        <a:graphic>
          <a:graphicData uri="http://schemas.openxmlformats.org/presentationml/2006/ole">
            <p:oleObj spid="_x0000_s1131" name="Equation" r:id="rId5" imgW="736600" imgH="190500" progId="Equation.3">
              <p:embed/>
            </p:oleObj>
          </a:graphicData>
        </a:graphic>
      </p:graphicFrame>
      <p:graphicFrame>
        <p:nvGraphicFramePr>
          <p:cNvPr id="5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80637712"/>
              </p:ext>
            </p:extLst>
          </p:nvPr>
        </p:nvGraphicFramePr>
        <p:xfrm>
          <a:off x="4221163" y="4156075"/>
          <a:ext cx="2619375" cy="488950"/>
        </p:xfrm>
        <a:graphic>
          <a:graphicData uri="http://schemas.openxmlformats.org/presentationml/2006/ole">
            <p:oleObj spid="_x0000_s1132" name="Equation" r:id="rId6" imgW="1092200" imgH="203200" progId="Equation.3">
              <p:embed/>
            </p:oleObj>
          </a:graphicData>
        </a:graphic>
      </p:graphicFrame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59743120"/>
              </p:ext>
            </p:extLst>
          </p:nvPr>
        </p:nvGraphicFramePr>
        <p:xfrm>
          <a:off x="207963" y="3987800"/>
          <a:ext cx="2165350" cy="712788"/>
        </p:xfrm>
        <a:graphic>
          <a:graphicData uri="http://schemas.openxmlformats.org/presentationml/2006/ole">
            <p:oleObj spid="_x0000_s1133" name="Equation" r:id="rId7" imgW="1117600" imgH="368300" progId="Equation.3">
              <p:embed/>
            </p:oleObj>
          </a:graphicData>
        </a:graphic>
      </p:graphicFrame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342943403"/>
              </p:ext>
            </p:extLst>
          </p:nvPr>
        </p:nvGraphicFramePr>
        <p:xfrm>
          <a:off x="674688" y="3490913"/>
          <a:ext cx="1103312" cy="369887"/>
        </p:xfrm>
        <a:graphic>
          <a:graphicData uri="http://schemas.openxmlformats.org/presentationml/2006/ole">
            <p:oleObj spid="_x0000_s1134" name="Equation" r:id="rId8" imgW="571500" imgH="190500" progId="Equation.3">
              <p:embed/>
            </p:oleObj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336497919"/>
              </p:ext>
            </p:extLst>
          </p:nvPr>
        </p:nvGraphicFramePr>
        <p:xfrm>
          <a:off x="760413" y="2843213"/>
          <a:ext cx="1349375" cy="407987"/>
        </p:xfrm>
        <a:graphic>
          <a:graphicData uri="http://schemas.openxmlformats.org/presentationml/2006/ole">
            <p:oleObj spid="_x0000_s1135" name="Equation" r:id="rId9" imgW="698500" imgH="215900" progId="Equation.3">
              <p:embed/>
            </p:oleObj>
          </a:graphicData>
        </a:graphic>
      </p:graphicFrame>
      <p:graphicFrame>
        <p:nvGraphicFramePr>
          <p:cNvPr id="63" name="Object 62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81359014"/>
              </p:ext>
            </p:extLst>
          </p:nvPr>
        </p:nvGraphicFramePr>
        <p:xfrm>
          <a:off x="307975" y="4876800"/>
          <a:ext cx="1989138" cy="712788"/>
        </p:xfrm>
        <a:graphic>
          <a:graphicData uri="http://schemas.openxmlformats.org/presentationml/2006/ole">
            <p:oleObj spid="_x0000_s1136" name="Equation" r:id="rId10" imgW="1028700" imgH="368300" progId="Equation.3">
              <p:embed/>
            </p:oleObj>
          </a:graphicData>
        </a:graphic>
      </p:graphicFrame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50815531"/>
              </p:ext>
            </p:extLst>
          </p:nvPr>
        </p:nvGraphicFramePr>
        <p:xfrm>
          <a:off x="42863" y="5765800"/>
          <a:ext cx="3892550" cy="863600"/>
        </p:xfrm>
        <a:graphic>
          <a:graphicData uri="http://schemas.openxmlformats.org/presentationml/2006/ole">
            <p:oleObj spid="_x0000_s1137" name="Equation" r:id="rId11" imgW="2006600" imgH="444500" progId="Equation.3">
              <p:embed/>
            </p:oleObj>
          </a:graphicData>
        </a:graphic>
      </p:graphicFrame>
      <p:grpSp>
        <p:nvGrpSpPr>
          <p:cNvPr id="74" name="Group 73"/>
          <p:cNvGrpSpPr/>
          <p:nvPr/>
        </p:nvGrpSpPr>
        <p:grpSpPr>
          <a:xfrm>
            <a:off x="6595630" y="2737203"/>
            <a:ext cx="2407612" cy="1668907"/>
            <a:chOff x="6595630" y="2737203"/>
            <a:chExt cx="2407612" cy="1668907"/>
          </a:xfrm>
        </p:grpSpPr>
        <p:grpSp>
          <p:nvGrpSpPr>
            <p:cNvPr id="34" name="Group 44"/>
            <p:cNvGrpSpPr>
              <a:grpSpLocks/>
            </p:cNvGrpSpPr>
            <p:nvPr/>
          </p:nvGrpSpPr>
          <p:grpSpPr bwMode="auto">
            <a:xfrm>
              <a:off x="7831667" y="3025091"/>
              <a:ext cx="1171575" cy="938212"/>
              <a:chOff x="3223109" y="4175330"/>
              <a:chExt cx="1171730" cy="1133354"/>
            </a:xfrm>
          </p:grpSpPr>
          <p:cxnSp>
            <p:nvCxnSpPr>
              <p:cNvPr id="35" name="Straight Arrow Connector 34"/>
              <p:cNvCxnSpPr/>
              <p:nvPr/>
            </p:nvCxnSpPr>
            <p:spPr bwMode="auto">
              <a:xfrm>
                <a:off x="3678383" y="4857891"/>
                <a:ext cx="503305" cy="19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Arrow Connector 35"/>
              <p:cNvCxnSpPr/>
              <p:nvPr/>
            </p:nvCxnSpPr>
            <p:spPr bwMode="auto">
              <a:xfrm rot="5400000" flipH="1" flipV="1">
                <a:off x="3431286" y="4605295"/>
                <a:ext cx="498599" cy="1587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TextBox 27"/>
              <p:cNvSpPr txBox="1">
                <a:spLocks noChangeArrowheads="1"/>
              </p:cNvSpPr>
              <p:nvPr/>
            </p:nvSpPr>
            <p:spPr bwMode="auto">
              <a:xfrm>
                <a:off x="3223109" y="4175330"/>
                <a:ext cx="585865" cy="4457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eaLnBrk="1" hangingPunct="1"/>
                <a:r>
                  <a:rPr lang="en-US" sz="1800">
                    <a:latin typeface="Calibri" charset="0"/>
                  </a:rPr>
                  <a:t>+y</a:t>
                </a:r>
              </a:p>
            </p:txBody>
          </p:sp>
          <p:sp>
            <p:nvSpPr>
              <p:cNvPr id="38" name="TextBox 28"/>
              <p:cNvSpPr txBox="1">
                <a:spLocks noChangeArrowheads="1"/>
              </p:cNvSpPr>
              <p:nvPr/>
            </p:nvSpPr>
            <p:spPr bwMode="auto">
              <a:xfrm>
                <a:off x="3808974" y="4862983"/>
                <a:ext cx="585865" cy="44570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37931725" indent="-37474525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9144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1371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18288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 eaLnBrk="1" hangingPunct="1"/>
                <a:r>
                  <a:rPr lang="en-US" sz="1800" dirty="0">
                    <a:latin typeface="Calibri" charset="0"/>
                  </a:rPr>
                  <a:t>+x</a:t>
                </a:r>
              </a:p>
            </p:txBody>
          </p:sp>
        </p:grpSp>
        <p:sp>
          <p:nvSpPr>
            <p:cNvPr id="42" name="TextBox 26"/>
            <p:cNvSpPr txBox="1">
              <a:spLocks noChangeArrowheads="1"/>
            </p:cNvSpPr>
            <p:nvPr/>
          </p:nvSpPr>
          <p:spPr bwMode="auto">
            <a:xfrm>
              <a:off x="7564597" y="2737203"/>
              <a:ext cx="376671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Calibri" charset="0"/>
                </a:rPr>
                <a:t>N</a:t>
              </a:r>
            </a:p>
          </p:txBody>
        </p:sp>
        <p:sp>
          <p:nvSpPr>
            <p:cNvPr id="43" name="TextBox 27"/>
            <p:cNvSpPr txBox="1">
              <a:spLocks noChangeArrowheads="1"/>
            </p:cNvSpPr>
            <p:nvPr/>
          </p:nvSpPr>
          <p:spPr bwMode="auto">
            <a:xfrm>
              <a:off x="7564597" y="4037810"/>
              <a:ext cx="608013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>
                  <a:latin typeface="Calibri" charset="0"/>
                </a:rPr>
                <a:t>mg</a:t>
              </a:r>
            </a:p>
          </p:txBody>
        </p:sp>
        <p:sp>
          <p:nvSpPr>
            <p:cNvPr id="44" name="TextBox 26"/>
            <p:cNvSpPr txBox="1">
              <a:spLocks noChangeArrowheads="1"/>
            </p:cNvSpPr>
            <p:nvPr/>
          </p:nvSpPr>
          <p:spPr bwMode="auto">
            <a:xfrm>
              <a:off x="6595630" y="3198266"/>
              <a:ext cx="414338" cy="368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1800" dirty="0" err="1" smtClean="0">
                  <a:latin typeface="Calibri" charset="0"/>
                </a:rPr>
                <a:t>f</a:t>
              </a:r>
              <a:r>
                <a:rPr lang="en-US" sz="1800" baseline="-25000" dirty="0" err="1" smtClean="0">
                  <a:latin typeface="Calibri" charset="0"/>
                </a:rPr>
                <a:t>k</a:t>
              </a:r>
              <a:endParaRPr lang="en-US" sz="1800" dirty="0">
                <a:latin typeface="Calibri" charset="0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7171157" y="3382416"/>
              <a:ext cx="660510" cy="455369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9" name="Straight Arrow Connector 68"/>
            <p:cNvCxnSpPr/>
            <p:nvPr/>
          </p:nvCxnSpPr>
          <p:spPr>
            <a:xfrm flipV="1">
              <a:off x="7493000" y="2954111"/>
              <a:ext cx="0" cy="54008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>
              <a:off x="7504289" y="3730304"/>
              <a:ext cx="0" cy="54008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 rot="16200000" flipH="1" flipV="1">
              <a:off x="7072842" y="3357395"/>
              <a:ext cx="0" cy="54008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72" name="Picture 71" descr="snowboardPenguin.psd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val="0"/>
              </a:ext>
            </a:extLst>
          </a:blip>
          <a:stretch>
            <a:fillRect/>
          </a:stretch>
        </p:blipFill>
        <p:spPr>
          <a:xfrm rot="19562336" flipH="1">
            <a:off x="-828305" y="-1133"/>
            <a:ext cx="880225" cy="1184918"/>
          </a:xfrm>
          <a:prstGeom prst="rect">
            <a:avLst/>
          </a:prstGeom>
        </p:spPr>
      </p:pic>
      <p:sp>
        <p:nvSpPr>
          <p:cNvPr id="73" name="TextBox 72"/>
          <p:cNvSpPr txBox="1"/>
          <p:nvPr/>
        </p:nvSpPr>
        <p:spPr>
          <a:xfrm>
            <a:off x="4273223" y="4958905"/>
            <a:ext cx="475138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Can you solve for d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without solving for the speed at the bottom of the hill first?</a:t>
            </a:r>
            <a:endParaRPr lang="en-US" sz="2800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64802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87921E-7 4.51434E-6 C 0.02708 -0.00278 0.04582 -0.00625 0.07081 -0.00879 C 0.09164 -0.00625 0.09424 -0.00463 0.11732 -0.00671 C 0.14162 -0.00486 0.16349 -0.00185 0.18831 4.51434E-6 C 0.19438 0.00115 0.20115 0.00092 0.20653 0.0067 C 0.21607 0.01734 0.2015 0.01017 0.21642 0.01549 C 0.22926 0.02659 0.21399 0.01225 0.22458 0.02636 C 0.22822 0.03122 0.23933 0.03723 0.24436 0.03954 C 0.24783 0.04232 0.25148 0.0444 0.25443 0.04833 C 0.2553 0.04972 0.25599 0.0518 0.25773 0.05296 C 0.2612 0.05527 0.26571 0.05481 0.26935 0.05735 C 0.27109 0.05851 0.27248 0.06059 0.27421 0.06175 C 0.27734 0.0636 0.28411 0.06614 0.28411 0.06614 C 0.29851 0.08533 0.28029 0.0629 0.29417 0.07493 C 0.29591 0.07655 0.2973 0.07932 0.29903 0.0814 C 0.30268 0.08533 0.30927 0.08996 0.31378 0.0925 C 0.31569 0.09366 0.3183 0.09366 0.32038 0.09459 C 0.32368 0.09574 0.33027 0.09921 0.33027 0.09921 C 0.33669 0.10707 0.34502 0.11031 0.3537 0.11239 C 0.35925 0.11979 0.36272 0.1191 0.36862 0.12534 C 0.37696 0.13459 0.36949 0.1302 0.37834 0.13436 C 0.38494 0.14315 0.39882 0.15217 0.40819 0.15633 C 0.41948 0.16605 0.43336 0.16628 0.44464 0.17622 C 0.44933 0.18547 0.44672 0.1894 0.45453 0.19611 C 0.45679 0.19588 0.58886 0.19958 0.61142 0.1894 C 0.64093 0.19102 0.66974 0.18848 0.69889 0.19172 C 0.71208 0.19704 0.72111 0.19542 0.73534 0.1938 C 0.79487 0.20004 0.84797 0.19704 0.9108 0.19611 C 0.92572 0.19172 0.92399 0.19172 0.9469 0.19172 C 0.95575 0.19172 0.96599 0.19773 0.97501 0.19819 C 0.98699 0.19866 0.99948 0.19819 1.01146 0.19819 " pathEditMode="relative" ptsTypes="ffffffffffffffffffffffffffffffA">
                                      <p:cBhvr>
                                        <p:cTn id="6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3" grpId="0"/>
      <p:bldP spid="24" grpId="0"/>
      <p:bldP spid="30" grpId="0"/>
      <p:bldP spid="7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1727</TotalTime>
  <Words>104</Words>
  <Application>Microsoft Macintosh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Microsoft Equation</vt:lpstr>
      <vt:lpstr>Slide 1</vt:lpstr>
      <vt:lpstr>Slide 2</vt:lpstr>
    </vt:vector>
  </TitlesOfParts>
  <Company>Los Gatos High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Burns</dc:creator>
  <cp:lastModifiedBy>Dan</cp:lastModifiedBy>
  <cp:revision>20</cp:revision>
  <dcterms:created xsi:type="dcterms:W3CDTF">2020-05-09T20:12:01Z</dcterms:created>
  <dcterms:modified xsi:type="dcterms:W3CDTF">2020-05-09T20:14:21Z</dcterms:modified>
</cp:coreProperties>
</file>