
<file path=[Content_Types].xml><?xml version="1.0" encoding="utf-8"?>
<Types xmlns="http://schemas.openxmlformats.org/package/2006/content-types">
  <Override PartName="/ppt/embeddings/Microsoft_Equation8.bin" ContentType="application/vnd.openxmlformats-officedocument.oleObject"/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Override PartName="/ppt/embeddings/Microsoft_Equation10.bin" ContentType="application/vnd.openxmlformats-officedocument.oleObject"/>
  <Override PartName="/ppt/embeddings/Microsoft_Equation6.bin" ContentType="application/vnd.openxmlformats-officedocument.oleObject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embeddings/Microsoft_Equation4.bin" ContentType="application/vnd.openxmlformats-officedocument.oleObject"/>
  <Override PartName="/ppt/slideLayouts/slideLayout6.xml" ContentType="application/vnd.openxmlformats-officedocument.presentationml.slideLayout+xml"/>
  <Override PartName="/ppt/embeddings/Microsoft_Equation2.bin" ContentType="application/vnd.openxmlformats-officedocument.oleObject"/>
  <Default Extension="pict" ContentType="image/pict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embeddings/Microsoft_Equation9.bin" ContentType="application/vnd.openxmlformats-officedocument.oleObjec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embeddings/Microsoft_Equation7.bin" ContentType="application/vnd.openxmlformats-officedocument.oleObject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embeddings/Microsoft_Equation5.bin" ContentType="application/vnd.openxmlformats-officedocument.oleObject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embeddings/Microsoft_Equation3.bin" ContentType="application/vnd.openxmlformats-officedocument.oleObject"/>
  <Default Extension="vml" ContentType="application/vnd.openxmlformats-officedocument.vmlDrawing"/>
  <Override PartName="/ppt/slideLayouts/slideLayout5.xml" ContentType="application/vnd.openxmlformats-officedocument.presentationml.slideLayout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ict"/><Relationship Id="rId4" Type="http://schemas.openxmlformats.org/officeDocument/2006/relationships/image" Target="../media/image4.pict"/><Relationship Id="rId5" Type="http://schemas.openxmlformats.org/officeDocument/2006/relationships/image" Target="../media/image5.pict"/><Relationship Id="rId6" Type="http://schemas.openxmlformats.org/officeDocument/2006/relationships/image" Target="../media/image6.pict"/><Relationship Id="rId7" Type="http://schemas.openxmlformats.org/officeDocument/2006/relationships/image" Target="../media/image7.pict"/><Relationship Id="rId8" Type="http://schemas.openxmlformats.org/officeDocument/2006/relationships/image" Target="../media/image8.pict"/><Relationship Id="rId9" Type="http://schemas.openxmlformats.org/officeDocument/2006/relationships/image" Target="../media/image9.pict"/><Relationship Id="rId10" Type="http://schemas.openxmlformats.org/officeDocument/2006/relationships/image" Target="../media/image10.pict"/><Relationship Id="rId1" Type="http://schemas.openxmlformats.org/officeDocument/2006/relationships/image" Target="../media/image1.pict"/><Relationship Id="rId2" Type="http://schemas.openxmlformats.org/officeDocument/2006/relationships/image" Target="../media/image2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EA2AE-372D-3641-900B-2A707C957B5F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04308-AD2A-3B45-A506-D562A0958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69D11-FD47-0646-8A1E-3D50AFE6147E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46447-EE00-4643-9966-1DD47F8C5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37DE4-4A83-3C44-A211-235A8285D4E5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BD07F-3DB4-624C-B046-2FF7F2EEBC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26D32-935A-BD4A-8285-BA65FD18671B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044C5-E8CE-3E43-A637-30FE1A0BE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E54FD-B93E-064B-B14A-754A93564835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C701-4765-0C44-9746-1A863847B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A80E8-2E02-CF41-B358-30453ED4CE07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E48C1-DDB3-3A4E-89F4-62173EB11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6C55B-2649-2D46-AEB6-0288D03F661E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9A18C-F7B2-3748-927F-978933FBA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994EC-025F-FF42-9458-F60192BFEDA8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EF0B6-2687-BC44-8CEC-D1A922F98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B5C52-0C6D-2A47-A781-FA641CCADF28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CC68C-9834-0D45-B0E8-91F0B141C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93824-849B-5542-81EF-4CB446B50763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4A603-A65B-D040-913D-C739358B9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EF5A-9855-0048-91B7-E492EA3FFF7E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59621-5D77-8144-990A-7273CA561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0080">
            <a:alpha val="4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7C4D34E-6662-CA44-9C6C-78DF4DA6D1DC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CE7EF24-9A19-0441-AFC8-E0376D512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9" charset="-128"/>
          <a:cs typeface="ＭＳ Ｐゴシック" pitchFamily="39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9" charset="0"/>
          <a:ea typeface="ＭＳ Ｐゴシック" pitchFamily="39" charset="-128"/>
          <a:cs typeface="ＭＳ Ｐゴシック" pitchFamily="39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9" charset="0"/>
          <a:ea typeface="ＭＳ Ｐゴシック" pitchFamily="39" charset="-128"/>
          <a:cs typeface="ＭＳ Ｐゴシック" pitchFamily="39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9" charset="0"/>
          <a:ea typeface="ＭＳ Ｐゴシック" pitchFamily="39" charset="-128"/>
          <a:cs typeface="ＭＳ Ｐゴシック" pitchFamily="39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9" charset="0"/>
          <a:ea typeface="ＭＳ Ｐゴシック" pitchFamily="39" charset="-128"/>
          <a:cs typeface="ＭＳ Ｐゴシック" pitchFamily="39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9" charset="0"/>
          <a:ea typeface="ＭＳ Ｐゴシック" pitchFamily="39" charset="-128"/>
          <a:cs typeface="ＭＳ Ｐゴシック" pitchFamily="39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9" charset="0"/>
          <a:ea typeface="ＭＳ Ｐゴシック" pitchFamily="39" charset="-128"/>
          <a:cs typeface="ＭＳ Ｐゴシック" pitchFamily="39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9" charset="0"/>
          <a:ea typeface="ＭＳ Ｐゴシック" pitchFamily="39" charset="-128"/>
          <a:cs typeface="ＭＳ Ｐゴシック" pitchFamily="39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9" charset="0"/>
          <a:ea typeface="ＭＳ Ｐゴシック" pitchFamily="39" charset="-128"/>
          <a:cs typeface="ＭＳ Ｐゴシック" pitchFamily="39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•"/>
        <a:defRPr sz="3200" kern="1200">
          <a:solidFill>
            <a:schemeClr val="tx1"/>
          </a:solidFill>
          <a:latin typeface="+mn-lt"/>
          <a:ea typeface="ＭＳ Ｐゴシック" pitchFamily="39" charset="-128"/>
          <a:cs typeface="ＭＳ Ｐゴシック" pitchFamily="39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–"/>
        <a:defRPr sz="2800" kern="1200">
          <a:solidFill>
            <a:schemeClr val="tx1"/>
          </a:solidFill>
          <a:latin typeface="+mn-lt"/>
          <a:ea typeface="ＭＳ Ｐゴシック" pitchFamily="39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•"/>
        <a:defRPr sz="2400" kern="1200">
          <a:solidFill>
            <a:schemeClr val="tx1"/>
          </a:solidFill>
          <a:latin typeface="+mn-lt"/>
          <a:ea typeface="ＭＳ Ｐゴシック" pitchFamily="39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–"/>
        <a:defRPr sz="2000" kern="1200">
          <a:solidFill>
            <a:schemeClr val="tx1"/>
          </a:solidFill>
          <a:latin typeface="+mn-lt"/>
          <a:ea typeface="ＭＳ Ｐゴシック" pitchFamily="39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»"/>
        <a:defRPr sz="2000" kern="1200">
          <a:solidFill>
            <a:schemeClr val="tx1"/>
          </a:solidFill>
          <a:latin typeface="+mn-lt"/>
          <a:ea typeface="ＭＳ Ｐゴシック" pitchFamily="39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9.bin"/><Relationship Id="rId12" Type="http://schemas.openxmlformats.org/officeDocument/2006/relationships/oleObject" Target="../embeddings/Microsoft_Equation10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1.bin"/><Relationship Id="rId4" Type="http://schemas.openxmlformats.org/officeDocument/2006/relationships/oleObject" Target="../embeddings/Microsoft_Equation2.bin"/><Relationship Id="rId5" Type="http://schemas.openxmlformats.org/officeDocument/2006/relationships/oleObject" Target="../embeddings/Microsoft_Equation3.bin"/><Relationship Id="rId6" Type="http://schemas.openxmlformats.org/officeDocument/2006/relationships/oleObject" Target="../embeddings/Microsoft_Equation4.bin"/><Relationship Id="rId7" Type="http://schemas.openxmlformats.org/officeDocument/2006/relationships/oleObject" Target="../embeddings/Microsoft_Equation5.bin"/><Relationship Id="rId8" Type="http://schemas.openxmlformats.org/officeDocument/2006/relationships/oleObject" Target="../embeddings/Microsoft_Equation6.bin"/><Relationship Id="rId9" Type="http://schemas.openxmlformats.org/officeDocument/2006/relationships/oleObject" Target="../embeddings/Microsoft_Equation7.bin"/><Relationship Id="rId10" Type="http://schemas.openxmlformats.org/officeDocument/2006/relationships/oleObject" Target="../embeddings/Microsoft_Equation8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79388"/>
            <a:ext cx="1920875" cy="460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8"/>
          <p:cNvCxnSpPr>
            <a:endCxn id="13" idx="1"/>
          </p:cNvCxnSpPr>
          <p:nvPr/>
        </p:nvCxnSpPr>
        <p:spPr>
          <a:xfrm rot="16200000" flipH="1">
            <a:off x="72232" y="794544"/>
            <a:ext cx="2768600" cy="16779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12" idx="0"/>
          </p:cNvCxnSpPr>
          <p:nvPr/>
        </p:nvCxnSpPr>
        <p:spPr>
          <a:xfrm rot="16200000" flipH="1">
            <a:off x="-1073943" y="1940719"/>
            <a:ext cx="3389312" cy="63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11163" y="3638550"/>
            <a:ext cx="427037" cy="4270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232025" y="2954338"/>
            <a:ext cx="428625" cy="4286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29" name="TextBox 15"/>
          <p:cNvSpPr txBox="1">
            <a:spLocks noChangeArrowheads="1"/>
          </p:cNvSpPr>
          <p:nvPr/>
        </p:nvSpPr>
        <p:spPr bwMode="auto">
          <a:xfrm>
            <a:off x="1425575" y="1260475"/>
            <a:ext cx="5381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86" charset="0"/>
              </a:rPr>
              <a:t>L</a:t>
            </a:r>
          </a:p>
        </p:txBody>
      </p:sp>
      <p:sp>
        <p:nvSpPr>
          <p:cNvPr id="13330" name="TextBox 16"/>
          <p:cNvSpPr txBox="1">
            <a:spLocks noChangeArrowheads="1"/>
          </p:cNvSpPr>
          <p:nvPr/>
        </p:nvSpPr>
        <p:spPr bwMode="auto">
          <a:xfrm>
            <a:off x="617538" y="798513"/>
            <a:ext cx="5381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86" charset="0"/>
              </a:rPr>
              <a:t>θ</a:t>
            </a:r>
          </a:p>
        </p:txBody>
      </p:sp>
      <p:sp>
        <p:nvSpPr>
          <p:cNvPr id="13331" name="TextBox 17"/>
          <p:cNvSpPr txBox="1">
            <a:spLocks noChangeArrowheads="1"/>
          </p:cNvSpPr>
          <p:nvPr/>
        </p:nvSpPr>
        <p:spPr bwMode="auto">
          <a:xfrm>
            <a:off x="2232025" y="0"/>
            <a:ext cx="69119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alibri" pitchFamily="-86" charset="0"/>
              </a:rPr>
              <a:t>A 0.5 </a:t>
            </a:r>
            <a:r>
              <a:rPr lang="en-US" sz="2400" dirty="0" err="1">
                <a:latin typeface="Calibri" pitchFamily="-86" charset="0"/>
              </a:rPr>
              <a:t>m</a:t>
            </a:r>
            <a:r>
              <a:rPr lang="en-US" sz="2400" dirty="0">
                <a:latin typeface="Calibri" pitchFamily="-86" charset="0"/>
              </a:rPr>
              <a:t> long pendulum with a mass of 2 kg is released from rest at </a:t>
            </a:r>
            <a:r>
              <a:rPr lang="en-US" sz="2400" dirty="0" err="1">
                <a:latin typeface="Calibri" pitchFamily="-86" charset="0"/>
              </a:rPr>
              <a:t>θ</a:t>
            </a:r>
            <a:r>
              <a:rPr lang="en-US" sz="2400" dirty="0">
                <a:latin typeface="Calibri" pitchFamily="-86" charset="0"/>
              </a:rPr>
              <a:t> = 20</a:t>
            </a:r>
            <a:r>
              <a:rPr lang="en-US" sz="2400" baseline="30000" dirty="0">
                <a:latin typeface="Calibri" pitchFamily="-86" charset="0"/>
              </a:rPr>
              <a:t>o</a:t>
            </a:r>
            <a:r>
              <a:rPr lang="en-US" sz="2400" dirty="0">
                <a:latin typeface="Calibri" pitchFamily="-86" charset="0"/>
              </a:rPr>
              <a:t>. Find </a:t>
            </a:r>
            <a:r>
              <a:rPr lang="en-US" sz="2400" dirty="0" err="1">
                <a:latin typeface="Calibri" pitchFamily="-86" charset="0"/>
              </a:rPr>
              <a:t>x</a:t>
            </a:r>
            <a:r>
              <a:rPr lang="en-US" sz="2400" baseline="-25000" dirty="0" err="1">
                <a:latin typeface="Calibri" pitchFamily="-86" charset="0"/>
              </a:rPr>
              <a:t>m</a:t>
            </a:r>
            <a:r>
              <a:rPr lang="en-US" sz="2400" dirty="0">
                <a:latin typeface="Calibri" pitchFamily="-86" charset="0"/>
              </a:rPr>
              <a:t>, </a:t>
            </a:r>
            <a:r>
              <a:rPr lang="en-US" sz="2400" dirty="0" err="1">
                <a:latin typeface="Calibri" pitchFamily="-86" charset="0"/>
              </a:rPr>
              <a:t>v</a:t>
            </a:r>
            <a:r>
              <a:rPr lang="en-US" sz="2400" baseline="-25000" dirty="0" err="1">
                <a:latin typeface="Calibri" pitchFamily="-86" charset="0"/>
              </a:rPr>
              <a:t>m</a:t>
            </a:r>
            <a:r>
              <a:rPr lang="en-US" sz="2400" dirty="0">
                <a:latin typeface="Calibri" pitchFamily="-86" charset="0"/>
              </a:rPr>
              <a:t>, a</a:t>
            </a:r>
            <a:r>
              <a:rPr lang="en-US" sz="2400" baseline="-25000" dirty="0">
                <a:latin typeface="Calibri" pitchFamily="-86" charset="0"/>
              </a:rPr>
              <a:t>m</a:t>
            </a:r>
            <a:r>
              <a:rPr lang="en-US" sz="2400" dirty="0">
                <a:latin typeface="Calibri" pitchFamily="-86" charset="0"/>
              </a:rPr>
              <a:t>,</a:t>
            </a:r>
            <a:r>
              <a:rPr lang="en-US" sz="2400" dirty="0" smtClean="0">
                <a:latin typeface="Calibri" pitchFamily="-86" charset="0"/>
              </a:rPr>
              <a:t> T, </a:t>
            </a:r>
            <a:r>
              <a:rPr lang="en-US" sz="2400" dirty="0" err="1">
                <a:latin typeface="Calibri" pitchFamily="-86" charset="0"/>
              </a:rPr>
              <a:t>f</a:t>
            </a:r>
            <a:r>
              <a:rPr lang="en-US" sz="2400" dirty="0">
                <a:latin typeface="Calibri" pitchFamily="-86" charset="0"/>
              </a:rPr>
              <a:t>, </a:t>
            </a:r>
            <a:r>
              <a:rPr lang="en-US" sz="2400" dirty="0" err="1">
                <a:latin typeface="Calibri" pitchFamily="-86" charset="0"/>
              </a:rPr>
              <a:t>ω</a:t>
            </a:r>
            <a:r>
              <a:rPr lang="en-US" sz="2400" dirty="0">
                <a:latin typeface="Calibri" pitchFamily="-86" charset="0"/>
              </a:rPr>
              <a:t>, and the maximum Tension in the string.</a:t>
            </a:r>
          </a:p>
        </p:txBody>
      </p:sp>
      <p:sp>
        <p:nvSpPr>
          <p:cNvPr id="19" name="Arc 18"/>
          <p:cNvSpPr/>
          <p:nvPr/>
        </p:nvSpPr>
        <p:spPr>
          <a:xfrm rot="20251216">
            <a:off x="-68263" y="2351088"/>
            <a:ext cx="2887663" cy="1331912"/>
          </a:xfrm>
          <a:prstGeom prst="arc">
            <a:avLst>
              <a:gd name="adj1" fmla="val 2295524"/>
              <a:gd name="adj2" fmla="val 8639084"/>
            </a:avLst>
          </a:prstGeom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155700" y="3151188"/>
            <a:ext cx="5381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86" charset="0"/>
              </a:rPr>
              <a:t>x</a:t>
            </a:r>
            <a:r>
              <a:rPr lang="en-US" sz="2400" baseline="-25000">
                <a:latin typeface="Calibri" pitchFamily="-86" charset="0"/>
              </a:rPr>
              <a:t>m</a:t>
            </a:r>
            <a:endParaRPr lang="en-US" sz="2400">
              <a:latin typeface="Calibri" pitchFamily="-86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295525" y="1141413"/>
            <a:ext cx="39925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86" charset="0"/>
              </a:rPr>
              <a:t>x</a:t>
            </a:r>
            <a:r>
              <a:rPr lang="en-US" sz="2400" baseline="-25000">
                <a:latin typeface="Calibri" pitchFamily="-86" charset="0"/>
              </a:rPr>
              <a:t>m</a:t>
            </a:r>
            <a:r>
              <a:rPr lang="en-US" sz="2400">
                <a:latin typeface="Calibri" pitchFamily="-86" charset="0"/>
              </a:rPr>
              <a:t> is the maximum arc length:</a:t>
            </a:r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6299200" y="889000"/>
          <a:ext cx="2833688" cy="712788"/>
        </p:xfrm>
        <a:graphic>
          <a:graphicData uri="http://schemas.openxmlformats.org/presentationml/2006/ole">
            <p:oleObj spid="_x0000_s13314" name="Equation" r:id="rId3" imgW="1562100" imgH="393700" progId="Equation.3">
              <p:embed/>
            </p:oleObj>
          </a:graphicData>
        </a:graphic>
      </p:graphicFrame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295525" y="1619250"/>
            <a:ext cx="42338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86" charset="0"/>
              </a:rPr>
              <a:t>v</a:t>
            </a:r>
            <a:r>
              <a:rPr lang="en-US" sz="2400" baseline="-25000">
                <a:latin typeface="Calibri" pitchFamily="-86" charset="0"/>
              </a:rPr>
              <a:t>m</a:t>
            </a:r>
            <a:r>
              <a:rPr lang="en-US" sz="2400">
                <a:latin typeface="Calibri" pitchFamily="-86" charset="0"/>
              </a:rPr>
              <a:t> is the velocity at the bottom: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7051675" y="1711325"/>
          <a:ext cx="1520825" cy="1125538"/>
        </p:xfrm>
        <a:graphic>
          <a:graphicData uri="http://schemas.openxmlformats.org/presentationml/2006/ole">
            <p:oleObj spid="_x0000_s13315" name="Equation" r:id="rId4" imgW="838200" imgH="622300" progId="Equation.3">
              <p:embed/>
            </p:oleObj>
          </a:graphicData>
        </a:graphic>
      </p:graphicFrame>
      <p:cxnSp>
        <p:nvCxnSpPr>
          <p:cNvPr id="27" name="Straight Arrow Connector 26"/>
          <p:cNvCxnSpPr/>
          <p:nvPr/>
        </p:nvCxnSpPr>
        <p:spPr>
          <a:xfrm rot="5400000">
            <a:off x="2099469" y="3693319"/>
            <a:ext cx="746125" cy="1587"/>
          </a:xfrm>
          <a:prstGeom prst="straightConnector1">
            <a:avLst/>
          </a:prstGeom>
          <a:ln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9375" y="4065588"/>
            <a:ext cx="2581275" cy="1587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609850" y="3406775"/>
            <a:ext cx="5381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86" charset="0"/>
              </a:rPr>
              <a:t>h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-923925" y="1773238"/>
            <a:ext cx="3097213" cy="1587"/>
          </a:xfrm>
          <a:prstGeom prst="straightConnector1">
            <a:avLst/>
          </a:prstGeom>
          <a:ln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9375" y="3319463"/>
            <a:ext cx="2581275" cy="1587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>
            <a:spLocks noChangeArrowheads="1"/>
          </p:cNvSpPr>
          <p:nvPr/>
        </p:nvSpPr>
        <p:spPr bwMode="auto">
          <a:xfrm rot="5400000">
            <a:off x="-203200" y="1643063"/>
            <a:ext cx="1227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latin typeface="Calibri" pitchFamily="-86" charset="0"/>
              </a:rPr>
              <a:t>Lcos(θ</a:t>
            </a:r>
            <a:r>
              <a:rPr lang="en-US" sz="2400" dirty="0">
                <a:latin typeface="Calibri" pitchFamily="-86" charset="0"/>
              </a:rPr>
              <a:t>)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609850" y="3397250"/>
            <a:ext cx="20843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latin typeface="Calibri" pitchFamily="-86" charset="0"/>
              </a:rPr>
              <a:t>h</a:t>
            </a:r>
            <a:r>
              <a:rPr lang="en-US" sz="2400" dirty="0">
                <a:latin typeface="Calibri" pitchFamily="-86" charset="0"/>
              </a:rPr>
              <a:t> = L – </a:t>
            </a:r>
            <a:r>
              <a:rPr lang="en-US" sz="2400" dirty="0" err="1">
                <a:latin typeface="Calibri" pitchFamily="-86" charset="0"/>
              </a:rPr>
              <a:t>Lcos(θ</a:t>
            </a:r>
            <a:r>
              <a:rPr lang="en-US" sz="2400" dirty="0">
                <a:latin typeface="Calibri" pitchFamily="-86" charset="0"/>
              </a:rPr>
              <a:t>)</a:t>
            </a: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438400" y="2103438"/>
          <a:ext cx="4265613" cy="460375"/>
        </p:xfrm>
        <a:graphic>
          <a:graphicData uri="http://schemas.openxmlformats.org/presentationml/2006/ole">
            <p:oleObj spid="_x0000_s13316" name="Equation" r:id="rId5" imgW="2349500" imgH="254000" progId="Equation.3">
              <p:embed/>
            </p:oleObj>
          </a:graphicData>
        </a:graphic>
      </p:graphicFrame>
      <p:grpSp>
        <p:nvGrpSpPr>
          <p:cNvPr id="2" name="Group 38"/>
          <p:cNvGrpSpPr>
            <a:grpSpLocks/>
          </p:cNvGrpSpPr>
          <p:nvPr/>
        </p:nvGrpSpPr>
        <p:grpSpPr bwMode="auto">
          <a:xfrm rot="-2904397">
            <a:off x="4744244" y="3466306"/>
            <a:ext cx="712788" cy="1012825"/>
            <a:chOff x="3064142" y="2894541"/>
            <a:chExt cx="712521" cy="1013884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 flipH="1">
              <a:off x="3144241" y="3578768"/>
              <a:ext cx="503049" cy="15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 bwMode="auto">
            <a:xfrm rot="5400000" flipH="1" flipV="1">
              <a:off x="3400131" y="3326550"/>
              <a:ext cx="498996" cy="15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67" name="TextBox 27"/>
            <p:cNvSpPr txBox="1">
              <a:spLocks noChangeArrowheads="1"/>
            </p:cNvSpPr>
            <p:nvPr/>
          </p:nvSpPr>
          <p:spPr bwMode="auto">
            <a:xfrm>
              <a:off x="3190798" y="2894541"/>
              <a:ext cx="585865" cy="3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pitchFamily="-86" charset="0"/>
                </a:rPr>
                <a:t>+y</a:t>
              </a:r>
            </a:p>
          </p:txBody>
        </p:sp>
        <p:sp>
          <p:nvSpPr>
            <p:cNvPr id="13368" name="TextBox 28"/>
            <p:cNvSpPr txBox="1">
              <a:spLocks noChangeArrowheads="1"/>
            </p:cNvSpPr>
            <p:nvPr/>
          </p:nvSpPr>
          <p:spPr bwMode="auto">
            <a:xfrm>
              <a:off x="3064142" y="3538874"/>
              <a:ext cx="585865" cy="3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alibri" pitchFamily="-86" charset="0"/>
                </a:rPr>
                <a:t>+x</a:t>
              </a:r>
            </a:p>
          </p:txBody>
        </p:sp>
      </p:grp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5135563" y="3017838"/>
            <a:ext cx="1327150" cy="1403350"/>
            <a:chOff x="1934833" y="2553095"/>
            <a:chExt cx="1326719" cy="1404543"/>
          </a:xfrm>
        </p:grpSpPr>
        <p:cxnSp>
          <p:nvCxnSpPr>
            <p:cNvPr id="44" name="Straight Arrow Connector 43"/>
            <p:cNvCxnSpPr/>
            <p:nvPr/>
          </p:nvCxnSpPr>
          <p:spPr bwMode="auto">
            <a:xfrm rot="5400000">
              <a:off x="2402699" y="3706601"/>
              <a:ext cx="500488" cy="15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59" name="TextBox 26"/>
            <p:cNvSpPr txBox="1">
              <a:spLocks noChangeArrowheads="1"/>
            </p:cNvSpPr>
            <p:nvPr/>
          </p:nvSpPr>
          <p:spPr bwMode="auto">
            <a:xfrm>
              <a:off x="1934833" y="2553095"/>
              <a:ext cx="414371" cy="369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Calibri" pitchFamily="-86" charset="0"/>
                </a:rPr>
                <a:t>F</a:t>
              </a:r>
              <a:r>
                <a:rPr lang="en-US" baseline="-25000" dirty="0" smtClean="0">
                  <a:latin typeface="Calibri" pitchFamily="-86" charset="0"/>
                </a:rPr>
                <a:t>T</a:t>
              </a:r>
              <a:endParaRPr lang="en-US" dirty="0">
                <a:latin typeface="Calibri" pitchFamily="-86" charset="0"/>
              </a:endParaRPr>
            </a:p>
          </p:txBody>
        </p:sp>
        <p:sp>
          <p:nvSpPr>
            <p:cNvPr id="13360" name="TextBox 27"/>
            <p:cNvSpPr txBox="1">
              <a:spLocks noChangeArrowheads="1"/>
            </p:cNvSpPr>
            <p:nvPr/>
          </p:nvSpPr>
          <p:spPr bwMode="auto">
            <a:xfrm>
              <a:off x="2653808" y="3531062"/>
              <a:ext cx="607744" cy="369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pitchFamily="-86" charset="0"/>
                </a:rPr>
                <a:t>mg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2515669" y="3244244"/>
              <a:ext cx="263439" cy="263749"/>
            </a:xfrm>
            <a:prstGeom prst="ellips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rot="10800000">
              <a:off x="2109401" y="2929652"/>
              <a:ext cx="406268" cy="3686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7" idx="0"/>
            </p:cNvCxnSpPr>
            <p:nvPr/>
          </p:nvCxnSpPr>
          <p:spPr>
            <a:xfrm rot="5400000" flipH="1" flipV="1">
              <a:off x="2356625" y="2947133"/>
              <a:ext cx="587874" cy="6348"/>
            </a:xfrm>
            <a:prstGeom prst="line">
              <a:avLst/>
            </a:prstGeom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64" name="Rectangle 62"/>
            <p:cNvSpPr>
              <a:spLocks noChangeArrowheads="1"/>
            </p:cNvSpPr>
            <p:nvPr/>
          </p:nvSpPr>
          <p:spPr bwMode="auto">
            <a:xfrm>
              <a:off x="2352082" y="2888094"/>
              <a:ext cx="3273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alibri" pitchFamily="-86" charset="0"/>
                </a:rPr>
                <a:t>θ</a:t>
              </a:r>
            </a:p>
          </p:txBody>
        </p:sp>
      </p:grp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6253163" y="2859088"/>
          <a:ext cx="2763837" cy="1219200"/>
        </p:xfrm>
        <a:graphic>
          <a:graphicData uri="http://schemas.openxmlformats.org/presentationml/2006/ole">
            <p:oleObj spid="_x0000_s13317" name="Equation" r:id="rId6" imgW="1524000" imgH="673100" progId="Equation.3">
              <p:embed/>
            </p:oleObj>
          </a:graphicData>
        </a:graphic>
      </p:graphicFrame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2965450" y="3857625"/>
            <a:ext cx="16049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latin typeface="Calibri" pitchFamily="-86" charset="0"/>
              </a:rPr>
              <a:t>h</a:t>
            </a:r>
            <a:r>
              <a:rPr lang="en-US" sz="2400" dirty="0">
                <a:latin typeface="Calibri" pitchFamily="-86" charset="0"/>
              </a:rPr>
              <a:t> = 0.03 </a:t>
            </a:r>
            <a:r>
              <a:rPr lang="en-US" sz="2400" dirty="0" err="1">
                <a:latin typeface="Calibri" pitchFamily="-86" charset="0"/>
              </a:rPr>
              <a:t>m</a:t>
            </a:r>
            <a:endParaRPr lang="en-US" sz="2400" dirty="0">
              <a:latin typeface="Calibri" pitchFamily="-86" charset="0"/>
            </a:endParaRPr>
          </a:p>
        </p:txBody>
      </p:sp>
      <p:graphicFrame>
        <p:nvGraphicFramePr>
          <p:cNvPr id="3082" name="Object 6"/>
          <p:cNvGraphicFramePr>
            <a:graphicFrameLocks noChangeAspect="1"/>
          </p:cNvGraphicFramePr>
          <p:nvPr/>
        </p:nvGraphicFramePr>
        <p:xfrm>
          <a:off x="71438" y="4306888"/>
          <a:ext cx="3413125" cy="852487"/>
        </p:xfrm>
        <a:graphic>
          <a:graphicData uri="http://schemas.openxmlformats.org/presentationml/2006/ole">
            <p:oleObj spid="_x0000_s13318" name="Equation" r:id="rId7" imgW="1879600" imgH="469900" progId="Equation.3">
              <p:embed/>
            </p:oleObj>
          </a:graphicData>
        </a:graphic>
      </p:graphicFrame>
      <p:graphicFrame>
        <p:nvGraphicFramePr>
          <p:cNvPr id="3084" name="Object 7"/>
          <p:cNvGraphicFramePr>
            <a:graphicFrameLocks noChangeAspect="1"/>
          </p:cNvGraphicFramePr>
          <p:nvPr/>
        </p:nvGraphicFramePr>
        <p:xfrm>
          <a:off x="104775" y="5227638"/>
          <a:ext cx="2676525" cy="668337"/>
        </p:xfrm>
        <a:graphic>
          <a:graphicData uri="http://schemas.openxmlformats.org/presentationml/2006/ole">
            <p:oleObj spid="_x0000_s13319" name="Equation" r:id="rId8" imgW="1473200" imgH="368300" progId="Equation.3">
              <p:embed/>
            </p:oleObj>
          </a:graphicData>
        </a:graphic>
      </p:graphicFrame>
      <p:graphicFrame>
        <p:nvGraphicFramePr>
          <p:cNvPr id="3085" name="Object 8"/>
          <p:cNvGraphicFramePr>
            <a:graphicFrameLocks noChangeAspect="1"/>
          </p:cNvGraphicFramePr>
          <p:nvPr/>
        </p:nvGraphicFramePr>
        <p:xfrm>
          <a:off x="80963" y="6021388"/>
          <a:ext cx="2930525" cy="668337"/>
        </p:xfrm>
        <a:graphic>
          <a:graphicData uri="http://schemas.openxmlformats.org/presentationml/2006/ole">
            <p:oleObj spid="_x0000_s13320" name="Equation" r:id="rId9" imgW="1612900" imgH="368300" progId="Equation.3">
              <p:embed/>
            </p:oleObj>
          </a:graphicData>
        </a:graphic>
      </p:graphicFrame>
      <p:graphicFrame>
        <p:nvGraphicFramePr>
          <p:cNvPr id="3086" name="Object 9"/>
          <p:cNvGraphicFramePr>
            <a:graphicFrameLocks noChangeAspect="1"/>
          </p:cNvGraphicFramePr>
          <p:nvPr/>
        </p:nvGraphicFramePr>
        <p:xfrm>
          <a:off x="6218238" y="4586288"/>
          <a:ext cx="2627312" cy="2209800"/>
        </p:xfrm>
        <a:graphic>
          <a:graphicData uri="http://schemas.openxmlformats.org/presentationml/2006/ole">
            <p:oleObj spid="_x0000_s13321" name="Equation" r:id="rId10" imgW="1447800" imgH="1219200" progId="Equation.3">
              <p:embed/>
            </p:oleObj>
          </a:graphicData>
        </a:graphic>
      </p:graphicFrame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3089275" y="4995863"/>
            <a:ext cx="148113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86" charset="0"/>
              </a:rPr>
              <a:t>Maximum tension is at the bottom:</a:t>
            </a:r>
          </a:p>
        </p:txBody>
      </p: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5270500" y="4732338"/>
            <a:ext cx="1025525" cy="1565275"/>
            <a:chOff x="5270955" y="4731670"/>
            <a:chExt cx="1024826" cy="1565614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 rot="5400000">
              <a:off x="5437304" y="6046405"/>
              <a:ext cx="500171" cy="15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54" name="TextBox 26"/>
            <p:cNvSpPr txBox="1">
              <a:spLocks noChangeArrowheads="1"/>
            </p:cNvSpPr>
            <p:nvPr/>
          </p:nvSpPr>
          <p:spPr bwMode="auto">
            <a:xfrm>
              <a:off x="5270955" y="4731670"/>
              <a:ext cx="414432" cy="369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Calibri" pitchFamily="-86" charset="0"/>
                </a:rPr>
                <a:t>F</a:t>
              </a:r>
              <a:r>
                <a:rPr lang="en-US" baseline="-25000" dirty="0" smtClean="0">
                  <a:latin typeface="Calibri" pitchFamily="-86" charset="0"/>
                </a:rPr>
                <a:t>T</a:t>
              </a:r>
              <a:endParaRPr lang="en-US" dirty="0">
                <a:latin typeface="Calibri" pitchFamily="-86" charset="0"/>
              </a:endParaRPr>
            </a:p>
          </p:txBody>
        </p:sp>
        <p:sp>
          <p:nvSpPr>
            <p:cNvPr id="13355" name="TextBox 27"/>
            <p:cNvSpPr txBox="1">
              <a:spLocks noChangeArrowheads="1"/>
            </p:cNvSpPr>
            <p:nvPr/>
          </p:nvSpPr>
          <p:spPr bwMode="auto">
            <a:xfrm>
              <a:off x="5687947" y="5870708"/>
              <a:ext cx="607834" cy="369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pitchFamily="-86" charset="0"/>
                </a:rPr>
                <a:t>mg</a:t>
              </a: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5550165" y="5584342"/>
              <a:ext cx="263345" cy="263582"/>
            </a:xfrm>
            <a:prstGeom prst="ellips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74" name="Straight Arrow Connector 73"/>
            <p:cNvCxnSpPr/>
            <p:nvPr/>
          </p:nvCxnSpPr>
          <p:spPr bwMode="auto">
            <a:xfrm rot="5400000" flipH="1" flipV="1">
              <a:off x="5331714" y="5246926"/>
              <a:ext cx="708178" cy="15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4597400" y="5602288"/>
            <a:ext cx="712788" cy="1012825"/>
            <a:chOff x="3064142" y="2894541"/>
            <a:chExt cx="712521" cy="1013884"/>
          </a:xfrm>
        </p:grpSpPr>
        <p:cxnSp>
          <p:nvCxnSpPr>
            <p:cNvPr id="77" name="Straight Arrow Connector 76"/>
            <p:cNvCxnSpPr/>
            <p:nvPr/>
          </p:nvCxnSpPr>
          <p:spPr bwMode="auto">
            <a:xfrm flipH="1">
              <a:off x="3145075" y="3581058"/>
              <a:ext cx="503048" cy="158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 bwMode="auto">
            <a:xfrm rot="5400000" flipH="1" flipV="1">
              <a:off x="3399418" y="3329177"/>
              <a:ext cx="498996" cy="15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51" name="TextBox 27"/>
            <p:cNvSpPr txBox="1">
              <a:spLocks noChangeArrowheads="1"/>
            </p:cNvSpPr>
            <p:nvPr/>
          </p:nvSpPr>
          <p:spPr bwMode="auto">
            <a:xfrm>
              <a:off x="3190798" y="2894541"/>
              <a:ext cx="585865" cy="3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pitchFamily="-86" charset="0"/>
                </a:rPr>
                <a:t>+y</a:t>
              </a:r>
            </a:p>
          </p:txBody>
        </p:sp>
        <p:sp>
          <p:nvSpPr>
            <p:cNvPr id="13352" name="TextBox 28"/>
            <p:cNvSpPr txBox="1">
              <a:spLocks noChangeArrowheads="1"/>
            </p:cNvSpPr>
            <p:nvPr/>
          </p:nvSpPr>
          <p:spPr bwMode="auto">
            <a:xfrm>
              <a:off x="3064142" y="3538874"/>
              <a:ext cx="585865" cy="3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alibri" pitchFamily="-86" charset="0"/>
                </a:rPr>
                <a:t>+x</a:t>
              </a:r>
            </a:p>
          </p:txBody>
        </p:sp>
      </p:grpSp>
      <p:graphicFrame>
        <p:nvGraphicFramePr>
          <p:cNvPr id="3087" name="Object 10"/>
          <p:cNvGraphicFramePr>
            <a:graphicFrameLocks noChangeAspect="1"/>
          </p:cNvGraphicFramePr>
          <p:nvPr/>
        </p:nvGraphicFramePr>
        <p:xfrm>
          <a:off x="2809875" y="2673350"/>
          <a:ext cx="2397125" cy="368300"/>
        </p:xfrm>
        <a:graphic>
          <a:graphicData uri="http://schemas.openxmlformats.org/presentationml/2006/ole">
            <p:oleObj spid="_x0000_s13322" name="Equation" r:id="rId11" imgW="1320800" imgH="203200" progId="Equation.3">
              <p:embed/>
            </p:oleObj>
          </a:graphicData>
        </a:graphic>
      </p:graphicFrame>
      <p:graphicFrame>
        <p:nvGraphicFramePr>
          <p:cNvPr id="3088" name="Object 11"/>
          <p:cNvGraphicFramePr>
            <a:graphicFrameLocks noChangeAspect="1"/>
          </p:cNvGraphicFramePr>
          <p:nvPr/>
        </p:nvGraphicFramePr>
        <p:xfrm>
          <a:off x="6288088" y="4157663"/>
          <a:ext cx="2579687" cy="414337"/>
        </p:xfrm>
        <a:graphic>
          <a:graphicData uri="http://schemas.openxmlformats.org/presentationml/2006/ole">
            <p:oleObj spid="_x0000_s13323" name="Equation" r:id="rId12" imgW="14224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23" grpId="0"/>
      <p:bldP spid="30" grpId="0"/>
      <p:bldP spid="35" grpId="0"/>
      <p:bldP spid="36" grpId="0"/>
      <p:bldP spid="52" grpId="0"/>
      <p:bldP spid="6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96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Office Theme</vt:lpstr>
      <vt:lpstr>Microsoft Equation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mac user</dc:creator>
  <cp:lastModifiedBy>Dan</cp:lastModifiedBy>
  <cp:revision>7</cp:revision>
  <dcterms:created xsi:type="dcterms:W3CDTF">2020-05-10T22:20:17Z</dcterms:created>
  <dcterms:modified xsi:type="dcterms:W3CDTF">2020-05-10T22:24:16Z</dcterms:modified>
</cp:coreProperties>
</file>