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63" r:id="rId6"/>
    <p:sldId id="259" r:id="rId7"/>
    <p:sldId id="262" r:id="rId8"/>
    <p:sldId id="260" r:id="rId9"/>
    <p:sldId id="283" r:id="rId10"/>
    <p:sldId id="266" r:id="rId11"/>
    <p:sldId id="267" r:id="rId12"/>
    <p:sldId id="268" r:id="rId13"/>
    <p:sldId id="269" r:id="rId14"/>
    <p:sldId id="270" r:id="rId15"/>
    <p:sldId id="276" r:id="rId16"/>
    <p:sldId id="278" r:id="rId17"/>
    <p:sldId id="282" r:id="rId18"/>
    <p:sldId id="279" r:id="rId19"/>
    <p:sldId id="280" r:id="rId20"/>
    <p:sldId id="264" r:id="rId21"/>
    <p:sldId id="281" r:id="rId22"/>
    <p:sldId id="273" r:id="rId23"/>
    <p:sldId id="274" r:id="rId24"/>
    <p:sldId id="275" r:id="rId2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4B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26"/>
  </p:normalViewPr>
  <p:slideViewPr>
    <p:cSldViewPr snapToGrid="0" snapToObjects="1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image" Target="../media/image61.png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image" Target="../media/image61.png"/><Relationship Id="rId5" Type="http://schemas.openxmlformats.org/officeDocument/2006/relationships/image" Target="../media/image66.emf"/><Relationship Id="rId4" Type="http://schemas.openxmlformats.org/officeDocument/2006/relationships/image" Target="../media/image6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png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image" Target="../media/image68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png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image" Target="../media/image71.png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image" Target="../media/image74.emf"/><Relationship Id="rId6" Type="http://schemas.openxmlformats.org/officeDocument/2006/relationships/image" Target="../media/image79.emf"/><Relationship Id="rId5" Type="http://schemas.openxmlformats.org/officeDocument/2006/relationships/image" Target="../media/image78.emf"/><Relationship Id="rId4" Type="http://schemas.openxmlformats.org/officeDocument/2006/relationships/image" Target="../media/image77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7" Type="http://schemas.openxmlformats.org/officeDocument/2006/relationships/image" Target="../media/image86.emf"/><Relationship Id="rId2" Type="http://schemas.openxmlformats.org/officeDocument/2006/relationships/image" Target="../media/image81.emf"/><Relationship Id="rId1" Type="http://schemas.openxmlformats.org/officeDocument/2006/relationships/image" Target="../media/image80.emf"/><Relationship Id="rId6" Type="http://schemas.openxmlformats.org/officeDocument/2006/relationships/image" Target="../media/image85.emf"/><Relationship Id="rId5" Type="http://schemas.openxmlformats.org/officeDocument/2006/relationships/image" Target="../media/image84.emf"/><Relationship Id="rId4" Type="http://schemas.openxmlformats.org/officeDocument/2006/relationships/image" Target="../media/image8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4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image" Target="../media/image38.emf"/><Relationship Id="rId7" Type="http://schemas.openxmlformats.org/officeDocument/2006/relationships/image" Target="../media/image42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10" Type="http://schemas.openxmlformats.org/officeDocument/2006/relationships/image" Target="../media/image45.emf"/><Relationship Id="rId4" Type="http://schemas.openxmlformats.org/officeDocument/2006/relationships/image" Target="../media/image39.emf"/><Relationship Id="rId9" Type="http://schemas.openxmlformats.org/officeDocument/2006/relationships/image" Target="../media/image44.e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image" Target="../media/image51.emf"/><Relationship Id="rId7" Type="http://schemas.openxmlformats.org/officeDocument/2006/relationships/image" Target="../media/image55.emf"/><Relationship Id="rId12" Type="http://schemas.openxmlformats.org/officeDocument/2006/relationships/image" Target="../media/image60.emf"/><Relationship Id="rId2" Type="http://schemas.openxmlformats.org/officeDocument/2006/relationships/image" Target="../media/image50.emf"/><Relationship Id="rId1" Type="http://schemas.openxmlformats.org/officeDocument/2006/relationships/image" Target="../media/image49.emf"/><Relationship Id="rId6" Type="http://schemas.openxmlformats.org/officeDocument/2006/relationships/image" Target="../media/image54.emf"/><Relationship Id="rId11" Type="http://schemas.openxmlformats.org/officeDocument/2006/relationships/image" Target="../media/image59.emf"/><Relationship Id="rId5" Type="http://schemas.openxmlformats.org/officeDocument/2006/relationships/image" Target="../media/image53.emf"/><Relationship Id="rId10" Type="http://schemas.openxmlformats.org/officeDocument/2006/relationships/image" Target="../media/image58.emf"/><Relationship Id="rId4" Type="http://schemas.openxmlformats.org/officeDocument/2006/relationships/image" Target="../media/image52.emf"/><Relationship Id="rId9" Type="http://schemas.openxmlformats.org/officeDocument/2006/relationships/image" Target="../media/image5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E270D-88EC-D142-BDD6-1CC62E59775C}" type="datetime1">
              <a:rPr lang="en-US"/>
              <a:pPr>
                <a:defRPr/>
              </a:pPr>
              <a:t>5/10/20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6D4EF-2781-9343-8F68-6E6BA6177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46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588D0-11E2-AD46-A311-8E91B966110C}" type="datetime1">
              <a:rPr lang="en-US"/>
              <a:pPr>
                <a:defRPr/>
              </a:pPr>
              <a:t>5/10/20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0C62D-B575-C24E-8B20-1E0B820B27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81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9C7B1-04BD-4744-96BB-1282DE787E7E}" type="datetime1">
              <a:rPr lang="en-US"/>
              <a:pPr>
                <a:defRPr/>
              </a:pPr>
              <a:t>5/10/20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FA2C0-198F-4B44-9448-C8F3151E1A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244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265CD-9CE2-5841-9DCB-930368AF4F25}" type="datetime1">
              <a:rPr lang="en-US"/>
              <a:pPr>
                <a:defRPr/>
              </a:pPr>
              <a:t>5/10/20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49939-9DE1-114B-BDC0-D7A148CCB1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73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E407E-607D-CF4C-AC05-36599E169995}" type="datetime1">
              <a:rPr lang="en-US"/>
              <a:pPr>
                <a:defRPr/>
              </a:pPr>
              <a:t>5/10/20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9706E-2242-9E4E-B285-2E08974F8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2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CF5C9-F77E-0442-84C1-205132008F15}" type="datetime1">
              <a:rPr lang="en-US"/>
              <a:pPr>
                <a:defRPr/>
              </a:pPr>
              <a:t>5/10/20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AF6B9-B437-C549-9E4D-4F847D6786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17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8BC02-C991-9F47-8AA3-BD3D78950E0A}" type="datetime1">
              <a:rPr lang="en-US"/>
              <a:pPr>
                <a:defRPr/>
              </a:pPr>
              <a:t>5/10/20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A58B3-4836-374E-8284-655B9A333B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1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06DFF-51B5-A147-ADFD-6284FB800291}" type="datetime1">
              <a:rPr lang="en-US"/>
              <a:pPr>
                <a:defRPr/>
              </a:pPr>
              <a:t>5/10/20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35F6B-0EA4-C440-8EF5-B57BF83247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786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C3542-6CD2-DD45-973B-5D0A9709F8C3}" type="datetime1">
              <a:rPr lang="en-US"/>
              <a:pPr>
                <a:defRPr/>
              </a:pPr>
              <a:t>5/10/20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B4A51-911C-D949-BE3D-F27C794998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323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769F5-6F2A-EC45-B525-52F2B4F98319}" type="datetime1">
              <a:rPr lang="en-US"/>
              <a:pPr>
                <a:defRPr/>
              </a:pPr>
              <a:t>5/10/20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F320C-D446-AE4D-9726-974A3651F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89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9A41F-4D1F-014D-9C9E-4AE76DF9FD01}" type="datetime1">
              <a:rPr lang="en-US"/>
              <a:pPr>
                <a:defRPr/>
              </a:pPr>
              <a:t>5/10/20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D2704-FC58-7742-AC5F-297EB039AB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35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4B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2EBE7DA6-1DA1-CB4B-B179-B9C69708C349}" type="datetime1">
              <a:rPr lang="en-US"/>
              <a:pPr>
                <a:defRPr/>
              </a:pPr>
              <a:t>5/10/20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F68C8A97-3409-3040-AAF4-E5C66D91E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40" charset="-128"/>
          <a:cs typeface="ＭＳ Ｐゴシック" pitchFamily="40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0" charset="0"/>
          <a:ea typeface="ＭＳ Ｐゴシック" pitchFamily="40" charset="-128"/>
          <a:cs typeface="ＭＳ Ｐゴシック" pitchFamily="4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0" charset="0"/>
          <a:ea typeface="ＭＳ Ｐゴシック" pitchFamily="40" charset="-128"/>
          <a:cs typeface="ＭＳ Ｐゴシック" pitchFamily="4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0" charset="0"/>
          <a:ea typeface="ＭＳ Ｐゴシック" pitchFamily="40" charset="-128"/>
          <a:cs typeface="ＭＳ Ｐゴシック" pitchFamily="4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0" charset="0"/>
          <a:ea typeface="ＭＳ Ｐゴシック" pitchFamily="40" charset="-128"/>
          <a:cs typeface="ＭＳ Ｐゴシック" pitchFamily="4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0" charset="0"/>
          <a:ea typeface="ＭＳ Ｐゴシック" pitchFamily="40" charset="-128"/>
          <a:cs typeface="ＭＳ Ｐゴシック" pitchFamily="4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0" charset="0"/>
          <a:ea typeface="ＭＳ Ｐゴシック" pitchFamily="40" charset="-128"/>
          <a:cs typeface="ＭＳ Ｐゴシック" pitchFamily="4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0" charset="0"/>
          <a:ea typeface="ＭＳ Ｐゴシック" pitchFamily="40" charset="-128"/>
          <a:cs typeface="ＭＳ Ｐゴシック" pitchFamily="4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0" charset="0"/>
          <a:ea typeface="ＭＳ Ｐゴシック" pitchFamily="40" charset="-128"/>
          <a:cs typeface="ＭＳ Ｐゴシック" pitchFamily="4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40" charset="-128"/>
          <a:cs typeface="ＭＳ Ｐゴシック" pitchFamily="4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40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40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40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4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13" Type="http://schemas.openxmlformats.org/officeDocument/2006/relationships/oleObject" Target="../embeddings/oleObject47.bin"/><Relationship Id="rId18" Type="http://schemas.openxmlformats.org/officeDocument/2006/relationships/image" Target="../media/image56.emf"/><Relationship Id="rId26" Type="http://schemas.openxmlformats.org/officeDocument/2006/relationships/image" Target="../media/image60.emf"/><Relationship Id="rId3" Type="http://schemas.openxmlformats.org/officeDocument/2006/relationships/oleObject" Target="../embeddings/oleObject42.bin"/><Relationship Id="rId21" Type="http://schemas.openxmlformats.org/officeDocument/2006/relationships/oleObject" Target="../embeddings/oleObject51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53.emf"/><Relationship Id="rId17" Type="http://schemas.openxmlformats.org/officeDocument/2006/relationships/oleObject" Target="../embeddings/oleObject49.bin"/><Relationship Id="rId25" Type="http://schemas.openxmlformats.org/officeDocument/2006/relationships/oleObject" Target="../embeddings/oleObject53.bin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55.emf"/><Relationship Id="rId20" Type="http://schemas.openxmlformats.org/officeDocument/2006/relationships/image" Target="../media/image57.e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50.emf"/><Relationship Id="rId11" Type="http://schemas.openxmlformats.org/officeDocument/2006/relationships/oleObject" Target="../embeddings/oleObject46.bin"/><Relationship Id="rId24" Type="http://schemas.openxmlformats.org/officeDocument/2006/relationships/image" Target="../media/image59.emf"/><Relationship Id="rId5" Type="http://schemas.openxmlformats.org/officeDocument/2006/relationships/oleObject" Target="../embeddings/oleObject43.bin"/><Relationship Id="rId15" Type="http://schemas.openxmlformats.org/officeDocument/2006/relationships/oleObject" Target="../embeddings/oleObject48.bin"/><Relationship Id="rId23" Type="http://schemas.openxmlformats.org/officeDocument/2006/relationships/oleObject" Target="../embeddings/oleObject52.bin"/><Relationship Id="rId10" Type="http://schemas.openxmlformats.org/officeDocument/2006/relationships/image" Target="../media/image52.emf"/><Relationship Id="rId19" Type="http://schemas.openxmlformats.org/officeDocument/2006/relationships/oleObject" Target="../embeddings/oleObject50.bin"/><Relationship Id="rId4" Type="http://schemas.openxmlformats.org/officeDocument/2006/relationships/image" Target="../media/image49.emf"/><Relationship Id="rId9" Type="http://schemas.openxmlformats.org/officeDocument/2006/relationships/oleObject" Target="../embeddings/oleObject45.bin"/><Relationship Id="rId14" Type="http://schemas.openxmlformats.org/officeDocument/2006/relationships/image" Target="../media/image54.emf"/><Relationship Id="rId22" Type="http://schemas.openxmlformats.org/officeDocument/2006/relationships/image" Target="../media/image5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file:///Users/dburns/Documents/Physics/Rotation/NSLforRotation/!OLE_LINK2" TargetMode="Externa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2.e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3" Type="http://schemas.openxmlformats.org/officeDocument/2006/relationships/oleObject" Target="file:///Users/dburns/Documents/Physics/Rotation/NSLforRotation/!OLE_LINK2" TargetMode="External"/><Relationship Id="rId7" Type="http://schemas.openxmlformats.org/officeDocument/2006/relationships/oleObject" Target="../embeddings/oleObject56.bin"/><Relationship Id="rId12" Type="http://schemas.openxmlformats.org/officeDocument/2006/relationships/image" Target="../media/image66.e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3.emf"/><Relationship Id="rId11" Type="http://schemas.openxmlformats.org/officeDocument/2006/relationships/oleObject" Target="../embeddings/oleObject58.bin"/><Relationship Id="rId5" Type="http://schemas.openxmlformats.org/officeDocument/2006/relationships/oleObject" Target="../embeddings/oleObject55.bin"/><Relationship Id="rId10" Type="http://schemas.openxmlformats.org/officeDocument/2006/relationships/image" Target="../media/image65.emf"/><Relationship Id="rId4" Type="http://schemas.openxmlformats.org/officeDocument/2006/relationships/image" Target="../media/image61.png"/><Relationship Id="rId9" Type="http://schemas.openxmlformats.org/officeDocument/2006/relationships/oleObject" Target="../embeddings/oleObject5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file:///Users/dburns/Documents/Physics/Rotation/NSLforRotation/!OLE_LINK3" TargetMode="Externa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file:///Users/dburns/Documents/Physics/Rotation/NSLforRotation/!OLE_LINK4" TargetMode="Externa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9.png"/><Relationship Id="rId5" Type="http://schemas.openxmlformats.org/officeDocument/2006/relationships/oleObject" Target="file:///Users/dburns/Documents/Physics/Rotation/NSLforRotation/!OLE_LINK6" TargetMode="External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file:///Users/dburns/Documents/Physics/Rotation/NSLforRotation/!OLE_LINK10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file:///Users/dburns/Documents/Physics/Rotation/NSLforRotation/!OLE_LINK7" TargetMode="Externa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2.png"/><Relationship Id="rId5" Type="http://schemas.openxmlformats.org/officeDocument/2006/relationships/oleObject" Target="file:///Users/dburns/Documents/Physics/Rotation/NSLforRotation/!OLE_LINK8" TargetMode="External"/><Relationship Id="rId4" Type="http://schemas.openxmlformats.org/officeDocument/2006/relationships/image" Target="../media/image7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emf"/><Relationship Id="rId13" Type="http://schemas.openxmlformats.org/officeDocument/2006/relationships/oleObject" Target="../embeddings/oleObject64.bin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12" Type="http://schemas.openxmlformats.org/officeDocument/2006/relationships/image" Target="../media/image78.e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5.emf"/><Relationship Id="rId11" Type="http://schemas.openxmlformats.org/officeDocument/2006/relationships/oleObject" Target="../embeddings/oleObject63.bin"/><Relationship Id="rId5" Type="http://schemas.openxmlformats.org/officeDocument/2006/relationships/oleObject" Target="../embeddings/oleObject60.bin"/><Relationship Id="rId10" Type="http://schemas.openxmlformats.org/officeDocument/2006/relationships/image" Target="../media/image77.emf"/><Relationship Id="rId4" Type="http://schemas.openxmlformats.org/officeDocument/2006/relationships/image" Target="../media/image74.emf"/><Relationship Id="rId9" Type="http://schemas.openxmlformats.org/officeDocument/2006/relationships/oleObject" Target="../embeddings/oleObject62.bin"/><Relationship Id="rId14" Type="http://schemas.openxmlformats.org/officeDocument/2006/relationships/image" Target="../media/image79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emf"/><Relationship Id="rId13" Type="http://schemas.openxmlformats.org/officeDocument/2006/relationships/oleObject" Target="../embeddings/oleObject70.bin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7.bin"/><Relationship Id="rId12" Type="http://schemas.openxmlformats.org/officeDocument/2006/relationships/image" Target="../media/image84.emf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86.e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1.emf"/><Relationship Id="rId11" Type="http://schemas.openxmlformats.org/officeDocument/2006/relationships/oleObject" Target="../embeddings/oleObject69.bin"/><Relationship Id="rId5" Type="http://schemas.openxmlformats.org/officeDocument/2006/relationships/oleObject" Target="../embeddings/oleObject66.bin"/><Relationship Id="rId15" Type="http://schemas.openxmlformats.org/officeDocument/2006/relationships/oleObject" Target="../embeddings/oleObject71.bin"/><Relationship Id="rId10" Type="http://schemas.openxmlformats.org/officeDocument/2006/relationships/image" Target="../media/image83.emf"/><Relationship Id="rId4" Type="http://schemas.openxmlformats.org/officeDocument/2006/relationships/image" Target="../media/image80.emf"/><Relationship Id="rId9" Type="http://schemas.openxmlformats.org/officeDocument/2006/relationships/oleObject" Target="../embeddings/oleObject68.bin"/><Relationship Id="rId14" Type="http://schemas.openxmlformats.org/officeDocument/2006/relationships/image" Target="../media/image8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image" Target="../media/image8.png"/><Relationship Id="rId3" Type="http://schemas.openxmlformats.org/officeDocument/2006/relationships/video" Target="file:////Users/danburns/Documents/Physics/Rotation/NSLforRotation/Rodand%20MassSloMo.MOV" TargetMode="External"/><Relationship Id="rId7" Type="http://schemas.openxmlformats.org/officeDocument/2006/relationships/oleObject" Target="../embeddings/oleObject5.bin"/><Relationship Id="rId12" Type="http://schemas.openxmlformats.org/officeDocument/2006/relationships/image" Target="../media/image7.emf"/><Relationship Id="rId2" Type="http://schemas.microsoft.com/office/2007/relationships/media" Target="file:////Users/danburns/Documents/Physics/Rotation/NSLforRotation/Rodand%20MassSloMo.MOV" TargetMode="Externa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6.emf"/><Relationship Id="rId4" Type="http://schemas.openxmlformats.org/officeDocument/2006/relationships/slideLayout" Target="../slideLayouts/slideLayout6.xml"/><Relationship Id="rId9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oleObject" Target="../embeddings/oleObject12.bin"/><Relationship Id="rId3" Type="http://schemas.openxmlformats.org/officeDocument/2006/relationships/video" Target="file:////Users/danburns/Documents/Physics/Rotation/NSLforRotation/RodandMass-Angle.m4v" TargetMode="External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2.emf"/><Relationship Id="rId2" Type="http://schemas.microsoft.com/office/2007/relationships/media" Target="file:////Users/danburns/Documents/Physics/Rotation/NSLforRotation/RodandMass-Angle.m4v" TargetMode="Externa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image" Target="../media/image14.png"/><Relationship Id="rId10" Type="http://schemas.openxmlformats.org/officeDocument/2006/relationships/image" Target="../media/image11.emf"/><Relationship Id="rId4" Type="http://schemas.openxmlformats.org/officeDocument/2006/relationships/slideLayout" Target="../slideLayouts/slideLayout6.xml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19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e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18.emf"/><Relationship Id="rId4" Type="http://schemas.openxmlformats.org/officeDocument/2006/relationships/image" Target="../media/image15.e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oleObject" Target="../embeddings/oleObject24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25.e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7.e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e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24.emf"/><Relationship Id="rId4" Type="http://schemas.openxmlformats.org/officeDocument/2006/relationships/image" Target="../media/image21.e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2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video" Target="file:////Users/danburns/Documents/Physics/Rotation/CoinsOnRuler.MOV" TargetMode="External"/><Relationship Id="rId7" Type="http://schemas.openxmlformats.org/officeDocument/2006/relationships/image" Target="../media/image29.png"/><Relationship Id="rId2" Type="http://schemas.microsoft.com/office/2007/relationships/media" Target="file:////Users/danburns/Documents/Physics/Rotation/CoinsOnRuler.MOV" TargetMode="Externa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26.bin"/><Relationship Id="rId4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13" Type="http://schemas.openxmlformats.org/officeDocument/2006/relationships/oleObject" Target="../embeddings/oleObject31.bin"/><Relationship Id="rId3" Type="http://schemas.openxmlformats.org/officeDocument/2006/relationships/video" Target="file:////Users/danburns/Documents/Physics/Rotation/NSLforRotation/RodandMass-Horiz.m4v" TargetMode="External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33.emf"/><Relationship Id="rId2" Type="http://schemas.microsoft.com/office/2007/relationships/media" Target="file:////Users/danburns/Documents/Physics/Rotation/NSLforRotation/RodandMass-Horiz.m4v" TargetMode="Externa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0.e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5" Type="http://schemas.openxmlformats.org/officeDocument/2006/relationships/image" Target="../media/image35.png"/><Relationship Id="rId10" Type="http://schemas.openxmlformats.org/officeDocument/2006/relationships/image" Target="../media/image32.emf"/><Relationship Id="rId4" Type="http://schemas.openxmlformats.org/officeDocument/2006/relationships/slideLayout" Target="../slideLayouts/slideLayout6.xml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34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13" Type="http://schemas.openxmlformats.org/officeDocument/2006/relationships/oleObject" Target="../embeddings/oleObject37.bin"/><Relationship Id="rId18" Type="http://schemas.openxmlformats.org/officeDocument/2006/relationships/image" Target="../media/image43.emf"/><Relationship Id="rId3" Type="http://schemas.openxmlformats.org/officeDocument/2006/relationships/oleObject" Target="../embeddings/oleObject32.bin"/><Relationship Id="rId21" Type="http://schemas.openxmlformats.org/officeDocument/2006/relationships/oleObject" Target="../embeddings/oleObject41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40.emf"/><Relationship Id="rId17" Type="http://schemas.openxmlformats.org/officeDocument/2006/relationships/oleObject" Target="../embeddings/oleObject39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2.emf"/><Relationship Id="rId20" Type="http://schemas.openxmlformats.org/officeDocument/2006/relationships/image" Target="../media/image44.e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37.e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5" Type="http://schemas.openxmlformats.org/officeDocument/2006/relationships/oleObject" Target="../embeddings/oleObject38.bin"/><Relationship Id="rId10" Type="http://schemas.openxmlformats.org/officeDocument/2006/relationships/image" Target="../media/image39.emf"/><Relationship Id="rId19" Type="http://schemas.openxmlformats.org/officeDocument/2006/relationships/oleObject" Target="../embeddings/oleObject40.bin"/><Relationship Id="rId4" Type="http://schemas.openxmlformats.org/officeDocument/2006/relationships/image" Target="../media/image36.emf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41.emf"/><Relationship Id="rId22" Type="http://schemas.openxmlformats.org/officeDocument/2006/relationships/image" Target="../media/image4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3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Newton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Calibri" charset="0"/>
                <a:ea typeface="ＭＳ Ｐゴシック" charset="0"/>
                <a:cs typeface="ＭＳ Ｐゴシック" charset="0"/>
              </a:rPr>
              <a:t>s 2</a:t>
            </a:r>
            <a:r>
              <a:rPr lang="en-US" altLang="ja-JP" baseline="30000">
                <a:latin typeface="Calibri" charset="0"/>
                <a:ea typeface="ＭＳ Ｐゴシック" charset="0"/>
                <a:cs typeface="ＭＳ Ｐゴシック" charset="0"/>
              </a:rPr>
              <a:t>nd</a:t>
            </a:r>
            <a:r>
              <a:rPr lang="en-US" altLang="ja-JP">
                <a:latin typeface="Calibri" charset="0"/>
                <a:ea typeface="ＭＳ Ｐゴシック" charset="0"/>
                <a:cs typeface="ＭＳ Ｐゴシック" charset="0"/>
              </a:rPr>
              <a:t> Law of Motion: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2705100" y="2889250"/>
          <a:ext cx="2860675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3" name="Equation" r:id="rId3" imgW="533400" imgH="177800" progId="Equation.3">
                  <p:embed/>
                </p:oleObj>
              </mc:Choice>
              <mc:Fallback>
                <p:oleObj name="Equation" r:id="rId3" imgW="533400" imgH="1778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5100" y="2889250"/>
                        <a:ext cx="2860675" cy="93186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2705100" y="947738"/>
          <a:ext cx="3194050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" name="Equation" r:id="rId5" imgW="609600" imgH="177800" progId="Equation.3">
                  <p:embed/>
                </p:oleObj>
              </mc:Choice>
              <mc:Fallback>
                <p:oleObj name="Equation" r:id="rId5" imgW="609600" imgH="1778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5100" y="947738"/>
                        <a:ext cx="3194050" cy="93186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3"/>
          <p:cNvSpPr txBox="1">
            <a:spLocks/>
          </p:cNvSpPr>
          <p:nvPr/>
        </p:nvSpPr>
        <p:spPr>
          <a:xfrm>
            <a:off x="457200" y="1879600"/>
            <a:ext cx="8229600" cy="7921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Newton’s 2</a:t>
            </a:r>
            <a:r>
              <a:rPr lang="en-US" sz="4400" baseline="30000" dirty="0">
                <a:latin typeface="+mj-lt"/>
                <a:ea typeface="+mj-ea"/>
                <a:cs typeface="+mj-cs"/>
              </a:rPr>
              <a:t>nd</a:t>
            </a:r>
            <a:r>
              <a:rPr lang="en-US" sz="4400" dirty="0">
                <a:latin typeface="+mj-lt"/>
                <a:ea typeface="+mj-ea"/>
                <a:cs typeface="+mj-cs"/>
              </a:rPr>
              <a:t> Law of Rotation:</a:t>
            </a:r>
          </a:p>
        </p:txBody>
      </p:sp>
      <p:graphicFrame>
        <p:nvGraphicFramePr>
          <p:cNvPr id="14341" name="Object 4"/>
          <p:cNvGraphicFramePr>
            <a:graphicFrameLocks noChangeAspect="1"/>
          </p:cNvGraphicFramePr>
          <p:nvPr/>
        </p:nvGraphicFramePr>
        <p:xfrm>
          <a:off x="1843088" y="4162425"/>
          <a:ext cx="5499100" cy="211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Equation" r:id="rId7" imgW="1612900" imgH="622300" progId="Equation.3">
                  <p:embed/>
                </p:oleObj>
              </mc:Choice>
              <mc:Fallback>
                <p:oleObj name="Equation" r:id="rId7" imgW="1612900" imgH="6223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3088" y="4162425"/>
                        <a:ext cx="5499100" cy="21193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4"/>
          <p:cNvSpPr txBox="1">
            <a:spLocks noChangeArrowheads="1"/>
          </p:cNvSpPr>
          <p:nvPr/>
        </p:nvSpPr>
        <p:spPr bwMode="auto">
          <a:xfrm>
            <a:off x="936625" y="1347788"/>
            <a:ext cx="7519988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AutoNum type="alphaUcPeriod"/>
            </a:pPr>
            <a:r>
              <a:rPr lang="en-US" sz="3600">
                <a:latin typeface="Calibri" charset="0"/>
              </a:rPr>
              <a:t>the bottom</a:t>
            </a:r>
          </a:p>
          <a:p>
            <a:pPr eaLnBrk="1" hangingPunct="1">
              <a:buFont typeface="Arial" charset="0"/>
              <a:buAutoNum type="alphaUcPeriod"/>
            </a:pPr>
            <a:r>
              <a:rPr lang="en-US" sz="3600">
                <a:latin typeface="Calibri" charset="0"/>
              </a:rPr>
              <a:t>the center</a:t>
            </a:r>
          </a:p>
          <a:p>
            <a:pPr eaLnBrk="1" hangingPunct="1">
              <a:buFont typeface="Arial" charset="0"/>
              <a:buAutoNum type="alphaUcPeriod"/>
            </a:pPr>
            <a:r>
              <a:rPr lang="en-US" sz="3600">
                <a:latin typeface="Calibri" charset="0"/>
              </a:rPr>
              <a:t>the top</a:t>
            </a:r>
          </a:p>
          <a:p>
            <a:pPr eaLnBrk="1" hangingPunct="1">
              <a:buFont typeface="Arial" charset="0"/>
              <a:buAutoNum type="alphaUcPeriod"/>
            </a:pPr>
            <a:r>
              <a:rPr lang="en-US" sz="3600">
                <a:latin typeface="Calibri" charset="0"/>
              </a:rPr>
              <a:t>the point out in front</a:t>
            </a:r>
          </a:p>
          <a:p>
            <a:pPr eaLnBrk="1" hangingPunct="1">
              <a:buFont typeface="Arial" charset="0"/>
              <a:buAutoNum type="alphaUcPeriod"/>
            </a:pPr>
            <a:r>
              <a:rPr lang="en-US" sz="3600">
                <a:latin typeface="Calibri" charset="0"/>
              </a:rPr>
              <a:t>all points move with the same speed</a:t>
            </a:r>
          </a:p>
        </p:txBody>
      </p:sp>
      <p:sp>
        <p:nvSpPr>
          <p:cNvPr id="23554" name="TextBox 6"/>
          <p:cNvSpPr txBox="1">
            <a:spLocks noChangeArrowheads="1"/>
          </p:cNvSpPr>
          <p:nvPr/>
        </p:nvSpPr>
        <p:spPr bwMode="auto">
          <a:xfrm>
            <a:off x="180975" y="112713"/>
            <a:ext cx="88074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latin typeface="Calibri" charset="0"/>
              </a:rPr>
              <a:t>A wheel rolls by you at constant velocity. Which part of the wheel is moving the fastest?</a:t>
            </a:r>
          </a:p>
          <a:p>
            <a:pPr eaLnBrk="1" hangingPunct="1"/>
            <a:endParaRPr lang="en-US" sz="1800">
              <a:latin typeface="Calibri" charset="0"/>
            </a:endParaRPr>
          </a:p>
        </p:txBody>
      </p:sp>
      <p:pic>
        <p:nvPicPr>
          <p:cNvPr id="2355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25" y="4451350"/>
            <a:ext cx="2144713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4"/>
          <p:cNvSpPr txBox="1">
            <a:spLocks noChangeArrowheads="1"/>
          </p:cNvSpPr>
          <p:nvPr/>
        </p:nvSpPr>
        <p:spPr bwMode="auto">
          <a:xfrm>
            <a:off x="936625" y="1376363"/>
            <a:ext cx="7519988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AutoNum type="alphaUcPeriod"/>
            </a:pPr>
            <a:r>
              <a:rPr lang="en-US" sz="3600">
                <a:latin typeface="Calibri" charset="0"/>
              </a:rPr>
              <a:t>the bottom</a:t>
            </a:r>
          </a:p>
          <a:p>
            <a:pPr eaLnBrk="1" hangingPunct="1">
              <a:buFont typeface="Arial" charset="0"/>
              <a:buAutoNum type="alphaUcPeriod"/>
            </a:pPr>
            <a:r>
              <a:rPr lang="en-US" sz="3600">
                <a:latin typeface="Calibri" charset="0"/>
              </a:rPr>
              <a:t>the center</a:t>
            </a:r>
          </a:p>
          <a:p>
            <a:pPr eaLnBrk="1" hangingPunct="1">
              <a:buFont typeface="Arial" charset="0"/>
              <a:buAutoNum type="alphaUcPeriod"/>
            </a:pPr>
            <a:r>
              <a:rPr lang="en-US" sz="3600">
                <a:latin typeface="Calibri" charset="0"/>
              </a:rPr>
              <a:t>the top</a:t>
            </a:r>
          </a:p>
          <a:p>
            <a:pPr eaLnBrk="1" hangingPunct="1">
              <a:buFont typeface="Arial" charset="0"/>
              <a:buAutoNum type="alphaUcPeriod"/>
            </a:pPr>
            <a:r>
              <a:rPr lang="en-US" sz="3600">
                <a:latin typeface="Calibri" charset="0"/>
              </a:rPr>
              <a:t>the point out in front</a:t>
            </a:r>
          </a:p>
          <a:p>
            <a:pPr eaLnBrk="1" hangingPunct="1">
              <a:buFont typeface="Arial" charset="0"/>
              <a:buAutoNum type="alphaUcPeriod"/>
            </a:pPr>
            <a:r>
              <a:rPr lang="en-US" sz="3600">
                <a:latin typeface="Calibri" charset="0"/>
              </a:rPr>
              <a:t>all points move with the same speed</a:t>
            </a:r>
          </a:p>
        </p:txBody>
      </p:sp>
      <p:sp>
        <p:nvSpPr>
          <p:cNvPr id="24578" name="TextBox 6"/>
          <p:cNvSpPr txBox="1">
            <a:spLocks noChangeArrowheads="1"/>
          </p:cNvSpPr>
          <p:nvPr/>
        </p:nvSpPr>
        <p:spPr bwMode="auto">
          <a:xfrm>
            <a:off x="0" y="454025"/>
            <a:ext cx="91440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latin typeface="Calibri" charset="0"/>
              </a:rPr>
              <a:t>Which part of the wheel is moving the slowest?</a:t>
            </a:r>
          </a:p>
          <a:p>
            <a:pPr eaLnBrk="1" hangingPunct="1"/>
            <a:endParaRPr lang="en-US" sz="1800">
              <a:latin typeface="Calibri" charset="0"/>
            </a:endParaRPr>
          </a:p>
        </p:txBody>
      </p:sp>
      <p:pic>
        <p:nvPicPr>
          <p:cNvPr id="24579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25" y="4451350"/>
            <a:ext cx="2144713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663" y="504825"/>
            <a:ext cx="86868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>
                <a:latin typeface="Calibri" charset="0"/>
                <a:ea typeface="ＭＳ Ｐゴシック" charset="0"/>
                <a:cs typeface="ＭＳ Ｐゴシック" charset="0"/>
              </a:rPr>
              <a:t>A Rolling Wheel is the Synthesis of a Rotating Wheel and a Translating Wheel</a:t>
            </a:r>
          </a:p>
        </p:txBody>
      </p:sp>
      <p:grpSp>
        <p:nvGrpSpPr>
          <p:cNvPr id="25602" name="Group 29"/>
          <p:cNvGrpSpPr>
            <a:grpSpLocks/>
          </p:cNvGrpSpPr>
          <p:nvPr/>
        </p:nvGrpSpPr>
        <p:grpSpPr bwMode="auto">
          <a:xfrm>
            <a:off x="638175" y="2689225"/>
            <a:ext cx="7731125" cy="3086100"/>
            <a:chOff x="1412501" y="2910101"/>
            <a:chExt cx="7731499" cy="3085835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412501" y="4273647"/>
              <a:ext cx="7731499" cy="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1869723" y="2910101"/>
              <a:ext cx="1362141" cy="136195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4549553" y="2910101"/>
              <a:ext cx="1362141" cy="136195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7237321" y="2911689"/>
              <a:ext cx="1362141" cy="136195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612" name="TextBox 17"/>
            <p:cNvSpPr txBox="1">
              <a:spLocks noChangeArrowheads="1"/>
            </p:cNvSpPr>
            <p:nvPr/>
          </p:nvSpPr>
          <p:spPr bwMode="auto">
            <a:xfrm>
              <a:off x="3643224" y="3167561"/>
              <a:ext cx="54062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600">
                  <a:latin typeface="Calibri" charset="0"/>
                </a:rPr>
                <a:t> +</a:t>
              </a:r>
            </a:p>
          </p:txBody>
        </p:sp>
        <p:sp>
          <p:nvSpPr>
            <p:cNvPr id="25613" name="TextBox 18"/>
            <p:cNvSpPr txBox="1">
              <a:spLocks noChangeArrowheads="1"/>
            </p:cNvSpPr>
            <p:nvPr/>
          </p:nvSpPr>
          <p:spPr bwMode="auto">
            <a:xfrm>
              <a:off x="6402151" y="3167560"/>
              <a:ext cx="54062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600">
                  <a:latin typeface="Calibri" charset="0"/>
                </a:rPr>
                <a:t>=</a:t>
              </a:r>
            </a:p>
          </p:txBody>
        </p:sp>
        <p:grpSp>
          <p:nvGrpSpPr>
            <p:cNvPr id="25614" name="Group 24"/>
            <p:cNvGrpSpPr>
              <a:grpSpLocks/>
            </p:cNvGrpSpPr>
            <p:nvPr/>
          </p:nvGrpSpPr>
          <p:grpSpPr bwMode="auto">
            <a:xfrm>
              <a:off x="8458943" y="3539442"/>
              <a:ext cx="281853" cy="201117"/>
              <a:chOff x="3965369" y="2499250"/>
              <a:chExt cx="311010" cy="221922"/>
            </a:xfrm>
          </p:grpSpPr>
          <p:cxnSp>
            <p:nvCxnSpPr>
              <p:cNvPr id="9" name="Straight Connector 8"/>
              <p:cNvCxnSpPr/>
              <p:nvPr/>
            </p:nvCxnSpPr>
            <p:spPr>
              <a:xfrm rot="5400000" flipH="1" flipV="1">
                <a:off x="4087154" y="2531698"/>
                <a:ext cx="222451" cy="1559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16200000" flipV="1">
                <a:off x="3931243" y="2531698"/>
                <a:ext cx="222451" cy="15591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615" name="Group 24"/>
            <p:cNvGrpSpPr>
              <a:grpSpLocks/>
            </p:cNvGrpSpPr>
            <p:nvPr/>
          </p:nvGrpSpPr>
          <p:grpSpPr bwMode="auto">
            <a:xfrm flipV="1">
              <a:off x="7096658" y="3490726"/>
              <a:ext cx="281853" cy="201117"/>
              <a:chOff x="3965369" y="2499250"/>
              <a:chExt cx="311010" cy="221922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 rot="5400000" flipH="1" flipV="1">
                <a:off x="4088189" y="2532481"/>
                <a:ext cx="220698" cy="1559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 flipV="1">
                <a:off x="3932278" y="2532480"/>
                <a:ext cx="220698" cy="15591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616" name="TextBox 19"/>
            <p:cNvSpPr txBox="1">
              <a:spLocks noChangeArrowheads="1"/>
            </p:cNvSpPr>
            <p:nvPr/>
          </p:nvSpPr>
          <p:spPr bwMode="auto">
            <a:xfrm>
              <a:off x="1678763" y="4795607"/>
              <a:ext cx="1734647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3600">
                  <a:latin typeface="Calibri" charset="0"/>
                </a:rPr>
                <a:t>Rotating</a:t>
              </a:r>
            </a:p>
            <a:p>
              <a:pPr algn="ctr" eaLnBrk="1" hangingPunct="1"/>
              <a:r>
                <a:rPr lang="en-US" sz="3600">
                  <a:latin typeface="Calibri" charset="0"/>
                </a:rPr>
                <a:t>Wheel</a:t>
              </a:r>
            </a:p>
          </p:txBody>
        </p:sp>
        <p:sp>
          <p:nvSpPr>
            <p:cNvPr id="25617" name="TextBox 20"/>
            <p:cNvSpPr txBox="1">
              <a:spLocks noChangeArrowheads="1"/>
            </p:cNvSpPr>
            <p:nvPr/>
          </p:nvSpPr>
          <p:spPr bwMode="auto">
            <a:xfrm>
              <a:off x="4183845" y="4795607"/>
              <a:ext cx="2218306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3600">
                  <a:latin typeface="Calibri" charset="0"/>
                </a:rPr>
                <a:t>Translating</a:t>
              </a:r>
            </a:p>
            <a:p>
              <a:pPr algn="ctr" eaLnBrk="1" hangingPunct="1"/>
              <a:r>
                <a:rPr lang="en-US" sz="3600">
                  <a:latin typeface="Calibri" charset="0"/>
                </a:rPr>
                <a:t>Wheel</a:t>
              </a:r>
            </a:p>
          </p:txBody>
        </p:sp>
        <p:sp>
          <p:nvSpPr>
            <p:cNvPr id="25618" name="TextBox 21"/>
            <p:cNvSpPr txBox="1">
              <a:spLocks noChangeArrowheads="1"/>
            </p:cNvSpPr>
            <p:nvPr/>
          </p:nvSpPr>
          <p:spPr bwMode="auto">
            <a:xfrm>
              <a:off x="7096657" y="4795607"/>
              <a:ext cx="1734647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3600">
                  <a:latin typeface="Calibri" charset="0"/>
                </a:rPr>
                <a:t>Rolling</a:t>
              </a:r>
            </a:p>
            <a:p>
              <a:pPr algn="ctr" eaLnBrk="1" hangingPunct="1"/>
              <a:r>
                <a:rPr lang="en-US" sz="3600">
                  <a:latin typeface="Calibri" charset="0"/>
                </a:rPr>
                <a:t>Wheel</a:t>
              </a:r>
            </a:p>
          </p:txBody>
        </p:sp>
        <p:grpSp>
          <p:nvGrpSpPr>
            <p:cNvPr id="25619" name="Group 24"/>
            <p:cNvGrpSpPr>
              <a:grpSpLocks/>
            </p:cNvGrpSpPr>
            <p:nvPr/>
          </p:nvGrpSpPr>
          <p:grpSpPr bwMode="auto">
            <a:xfrm>
              <a:off x="3091061" y="3539442"/>
              <a:ext cx="281853" cy="201117"/>
              <a:chOff x="3965369" y="2499250"/>
              <a:chExt cx="311010" cy="221922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 rot="5400000" flipH="1" flipV="1">
                <a:off x="4087468" y="2531698"/>
                <a:ext cx="222451" cy="15591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16200000" flipV="1">
                <a:off x="3931557" y="2531698"/>
                <a:ext cx="222451" cy="1559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620" name="Group 24"/>
            <p:cNvGrpSpPr>
              <a:grpSpLocks/>
            </p:cNvGrpSpPr>
            <p:nvPr/>
          </p:nvGrpSpPr>
          <p:grpSpPr bwMode="auto">
            <a:xfrm flipV="1">
              <a:off x="1728776" y="3490726"/>
              <a:ext cx="281853" cy="201117"/>
              <a:chOff x="3965369" y="2499250"/>
              <a:chExt cx="311010" cy="221922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088503" y="2532480"/>
                <a:ext cx="220698" cy="15591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V="1">
                <a:off x="3932592" y="2532481"/>
                <a:ext cx="220698" cy="1559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603" name="TextBox 32"/>
          <p:cNvSpPr txBox="1">
            <a:spLocks noChangeArrowheads="1"/>
          </p:cNvSpPr>
          <p:nvPr/>
        </p:nvSpPr>
        <p:spPr bwMode="auto">
          <a:xfrm>
            <a:off x="1236663" y="4051300"/>
            <a:ext cx="12207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Calibri" charset="0"/>
              </a:rPr>
              <a:t>V = 0</a:t>
            </a:r>
          </a:p>
        </p:txBody>
      </p:sp>
      <p:sp>
        <p:nvSpPr>
          <p:cNvPr id="25604" name="TextBox 33"/>
          <p:cNvSpPr txBox="1">
            <a:spLocks noChangeArrowheads="1"/>
          </p:cNvSpPr>
          <p:nvPr/>
        </p:nvSpPr>
        <p:spPr bwMode="auto">
          <a:xfrm>
            <a:off x="3775075" y="4054475"/>
            <a:ext cx="5413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Calibri" charset="0"/>
              </a:rPr>
              <a:t>V</a:t>
            </a:r>
          </a:p>
        </p:txBody>
      </p:sp>
      <p:sp>
        <p:nvSpPr>
          <p:cNvPr id="25605" name="TextBox 34"/>
          <p:cNvSpPr txBox="1">
            <a:spLocks noChangeArrowheads="1"/>
          </p:cNvSpPr>
          <p:nvPr/>
        </p:nvSpPr>
        <p:spPr bwMode="auto">
          <a:xfrm>
            <a:off x="6464300" y="4051300"/>
            <a:ext cx="500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Calibri" charset="0"/>
              </a:rPr>
              <a:t>V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4121150" y="4352925"/>
            <a:ext cx="822325" cy="1588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862763" y="4351338"/>
            <a:ext cx="822325" cy="1587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>
                <a:latin typeface="Calibri" charset="0"/>
                <a:ea typeface="ＭＳ Ｐゴシック" charset="0"/>
                <a:cs typeface="ＭＳ Ｐゴシック" charset="0"/>
              </a:rPr>
              <a:t>Long Exposure Photograph of Rolling Bike Wheel. Fastest Spokes are Blurred</a:t>
            </a:r>
          </a:p>
        </p:txBody>
      </p:sp>
      <p:pic>
        <p:nvPicPr>
          <p:cNvPr id="26626" name="Picture 3" descr="WheelBlu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" t="2985" r="2834" b="5782"/>
          <a:stretch>
            <a:fillRect/>
          </a:stretch>
        </p:blipFill>
        <p:spPr bwMode="auto">
          <a:xfrm>
            <a:off x="2332038" y="1774825"/>
            <a:ext cx="4613275" cy="464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>
                <a:latin typeface="Calibri" charset="0"/>
                <a:ea typeface="ＭＳ Ｐゴシック" charset="0"/>
                <a:cs typeface="ＭＳ Ｐゴシック" charset="0"/>
              </a:rPr>
              <a:t>A Flashing LED is Attached to a Hollow Cylinder and Rolled Down a Ramp</a:t>
            </a:r>
          </a:p>
        </p:txBody>
      </p:sp>
      <p:pic>
        <p:nvPicPr>
          <p:cNvPr id="27650" name="Picture 4" descr="WheelRol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3" y="1839913"/>
            <a:ext cx="7089775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763" y="0"/>
            <a:ext cx="8242300" cy="11430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4000">
                <a:latin typeface="Calibri" charset="0"/>
                <a:ea typeface="ＭＳ Ｐゴシック" charset="0"/>
                <a:cs typeface="ＭＳ Ｐゴシック" charset="0"/>
              </a:rPr>
              <a:t>Show that the acceleration of a hollow cylinder on a ramp is equal to:</a:t>
            </a: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6743700" y="600075"/>
          <a:ext cx="1757363" cy="108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4" name="Equation" r:id="rId3" imgW="596900" imgH="368300" progId="Equation.3">
                  <p:embed/>
                </p:oleObj>
              </mc:Choice>
              <mc:Fallback>
                <p:oleObj name="Equation" r:id="rId3" imgW="596900" imgH="368300" progId="Equation.3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3700" y="600075"/>
                        <a:ext cx="1757363" cy="1084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675" name="Group 3"/>
          <p:cNvGrpSpPr>
            <a:grpSpLocks/>
          </p:cNvGrpSpPr>
          <p:nvPr/>
        </p:nvGrpSpPr>
        <p:grpSpPr bwMode="auto">
          <a:xfrm>
            <a:off x="165100" y="1447800"/>
            <a:ext cx="1270000" cy="658813"/>
            <a:chOff x="258763" y="1960563"/>
            <a:chExt cx="1270048" cy="659105"/>
          </a:xfrm>
        </p:grpSpPr>
        <p:sp>
          <p:nvSpPr>
            <p:cNvPr id="5" name="Oval 4"/>
            <p:cNvSpPr/>
            <p:nvPr/>
          </p:nvSpPr>
          <p:spPr>
            <a:xfrm>
              <a:off x="800121" y="1960563"/>
              <a:ext cx="261947" cy="262054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ight Triangle 5"/>
            <p:cNvSpPr/>
            <p:nvPr/>
          </p:nvSpPr>
          <p:spPr>
            <a:xfrm flipH="1">
              <a:off x="258763" y="1960563"/>
              <a:ext cx="1270048" cy="620988"/>
            </a:xfrm>
            <a:prstGeom prst="rtTriangl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695" name="TextBox 6"/>
            <p:cNvSpPr txBox="1">
              <a:spLocks noChangeArrowheads="1"/>
            </p:cNvSpPr>
            <p:nvPr/>
          </p:nvSpPr>
          <p:spPr bwMode="auto">
            <a:xfrm>
              <a:off x="676307" y="2250336"/>
              <a:ext cx="3865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θ</a:t>
              </a:r>
            </a:p>
          </p:txBody>
        </p:sp>
      </p:grpSp>
      <p:sp>
        <p:nvSpPr>
          <p:cNvPr id="8" name="Oval 7"/>
          <p:cNvSpPr/>
          <p:nvPr/>
        </p:nvSpPr>
        <p:spPr>
          <a:xfrm>
            <a:off x="3148013" y="1535113"/>
            <a:ext cx="1270000" cy="1270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165100" y="3290888"/>
          <a:ext cx="1608138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5" name="Equation" r:id="rId5" imgW="533400" imgH="177800" progId="Equation.3">
                  <p:embed/>
                </p:oleObj>
              </mc:Choice>
              <mc:Fallback>
                <p:oleObj name="Equation" r:id="rId5" imgW="533400" imgH="177800" progId="Equation.3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" y="3290888"/>
                        <a:ext cx="1608138" cy="522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2855913" y="4108450"/>
          <a:ext cx="2767012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6" name="Equation" r:id="rId7" imgW="927100" imgH="368300" progId="Equation.3">
                  <p:embed/>
                </p:oleObj>
              </mc:Choice>
              <mc:Fallback>
                <p:oleObj name="Equation" r:id="rId7" imgW="927100" imgH="368300" progId="Equation.3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913" y="4108450"/>
                        <a:ext cx="2767012" cy="1082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2" name="Object 5"/>
          <p:cNvGraphicFramePr>
            <a:graphicFrameLocks noChangeAspect="1"/>
          </p:cNvGraphicFramePr>
          <p:nvPr/>
        </p:nvGraphicFramePr>
        <p:xfrm>
          <a:off x="203200" y="4076700"/>
          <a:ext cx="1570038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7" name="Equation" r:id="rId9" imgW="533400" imgH="177800" progId="Equation.3">
                  <p:embed/>
                </p:oleObj>
              </mc:Choice>
              <mc:Fallback>
                <p:oleObj name="Equation" r:id="rId9" imgW="533400" imgH="177800" progId="Equation.3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4076700"/>
                        <a:ext cx="1570038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3" name="Object 6"/>
          <p:cNvGraphicFramePr>
            <a:graphicFrameLocks noChangeAspect="1"/>
          </p:cNvGraphicFramePr>
          <p:nvPr/>
        </p:nvGraphicFramePr>
        <p:xfrm>
          <a:off x="2489200" y="3327400"/>
          <a:ext cx="138271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8" name="Equation" r:id="rId11" imgW="469900" imgH="165100" progId="Equation.3">
                  <p:embed/>
                </p:oleObj>
              </mc:Choice>
              <mc:Fallback>
                <p:oleObj name="Equation" r:id="rId11" imgW="469900" imgH="165100" progId="Equation.3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200" y="3327400"/>
                        <a:ext cx="1382713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4" name="Object 7"/>
          <p:cNvGraphicFramePr>
            <a:graphicFrameLocks noChangeAspect="1"/>
          </p:cNvGraphicFramePr>
          <p:nvPr/>
        </p:nvGraphicFramePr>
        <p:xfrm>
          <a:off x="203200" y="4667250"/>
          <a:ext cx="2132013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9" name="Equation" r:id="rId13" imgW="723900" imgH="368300" progId="Equation.3">
                  <p:embed/>
                </p:oleObj>
              </mc:Choice>
              <mc:Fallback>
                <p:oleObj name="Equation" r:id="rId13" imgW="723900" imgH="368300" progId="Equation.3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4667250"/>
                        <a:ext cx="2132013" cy="108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5" name="Object 8"/>
          <p:cNvGraphicFramePr>
            <a:graphicFrameLocks noChangeAspect="1"/>
          </p:cNvGraphicFramePr>
          <p:nvPr/>
        </p:nvGraphicFramePr>
        <p:xfrm>
          <a:off x="314325" y="5922963"/>
          <a:ext cx="1458913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0" name="Equation" r:id="rId15" imgW="495300" imgH="177800" progId="Equation.3">
                  <p:embed/>
                </p:oleObj>
              </mc:Choice>
              <mc:Fallback>
                <p:oleObj name="Equation" r:id="rId15" imgW="495300" imgH="177800" progId="Equation.3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" y="5922963"/>
                        <a:ext cx="1458913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6" name="Object 9"/>
          <p:cNvGraphicFramePr>
            <a:graphicFrameLocks noChangeAspect="1"/>
          </p:cNvGraphicFramePr>
          <p:nvPr/>
        </p:nvGraphicFramePr>
        <p:xfrm>
          <a:off x="6669088" y="2032000"/>
          <a:ext cx="1870075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1" name="Equation" r:id="rId17" imgW="635000" imgH="177800" progId="Equation.3">
                  <p:embed/>
                </p:oleObj>
              </mc:Choice>
              <mc:Fallback>
                <p:oleObj name="Equation" r:id="rId17" imgW="635000" imgH="177800" progId="Equation.3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9088" y="2032000"/>
                        <a:ext cx="1870075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7" name="Object 10"/>
          <p:cNvGraphicFramePr>
            <a:graphicFrameLocks noChangeAspect="1"/>
          </p:cNvGraphicFramePr>
          <p:nvPr/>
        </p:nvGraphicFramePr>
        <p:xfrm>
          <a:off x="4967288" y="2805113"/>
          <a:ext cx="3552825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2" name="Equation" r:id="rId19" imgW="1206500" imgH="177800" progId="Equation.3">
                  <p:embed/>
                </p:oleObj>
              </mc:Choice>
              <mc:Fallback>
                <p:oleObj name="Equation" r:id="rId19" imgW="1206500" imgH="177800" progId="Equation.3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7288" y="2805113"/>
                        <a:ext cx="3552825" cy="522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8" name="Object 11"/>
          <p:cNvGraphicFramePr>
            <a:graphicFrameLocks noChangeAspect="1"/>
          </p:cNvGraphicFramePr>
          <p:nvPr/>
        </p:nvGraphicFramePr>
        <p:xfrm>
          <a:off x="6388100" y="4405313"/>
          <a:ext cx="2316163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3" name="Equation" r:id="rId21" imgW="787400" imgH="177800" progId="Equation.3">
                  <p:embed/>
                </p:oleObj>
              </mc:Choice>
              <mc:Fallback>
                <p:oleObj name="Equation" r:id="rId21" imgW="787400" imgH="177800" progId="Equation.3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8100" y="4405313"/>
                        <a:ext cx="2316163" cy="522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9" name="Object 12"/>
          <p:cNvGraphicFramePr>
            <a:graphicFrameLocks noChangeAspect="1"/>
          </p:cNvGraphicFramePr>
          <p:nvPr/>
        </p:nvGraphicFramePr>
        <p:xfrm>
          <a:off x="4313238" y="5381625"/>
          <a:ext cx="2430462" cy="108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4" name="Equation" r:id="rId23" imgW="825500" imgH="368300" progId="Equation.3">
                  <p:embed/>
                </p:oleObj>
              </mc:Choice>
              <mc:Fallback>
                <p:oleObj name="Equation" r:id="rId23" imgW="825500" imgH="368300" progId="Equation.3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3238" y="5381625"/>
                        <a:ext cx="2430462" cy="1084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0" name="Object 13"/>
          <p:cNvGraphicFramePr>
            <a:graphicFrameLocks noChangeAspect="1"/>
          </p:cNvGraphicFramePr>
          <p:nvPr/>
        </p:nvGraphicFramePr>
        <p:xfrm>
          <a:off x="4967288" y="3554413"/>
          <a:ext cx="3740150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5" name="Equation" r:id="rId25" imgW="1270000" imgH="177800" progId="Equation.3">
                  <p:embed/>
                </p:oleObj>
              </mc:Choice>
              <mc:Fallback>
                <p:oleObj name="Equation" r:id="rId25" imgW="1270000" imgH="177800" progId="Equation.3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7288" y="3554413"/>
                        <a:ext cx="3740150" cy="522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1603375" y="1684338"/>
            <a:ext cx="887413" cy="1211262"/>
            <a:chOff x="1159554" y="1620216"/>
            <a:chExt cx="887841" cy="1211235"/>
          </a:xfrm>
        </p:grpSpPr>
        <p:cxnSp>
          <p:nvCxnSpPr>
            <p:cNvPr id="17" name="Straight Arrow Connector 16"/>
            <p:cNvCxnSpPr/>
            <p:nvPr/>
          </p:nvCxnSpPr>
          <p:spPr>
            <a:xfrm rot="10800000" flipV="1">
              <a:off x="1435912" y="2553645"/>
              <a:ext cx="570188" cy="27780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690" name="TextBox 17"/>
            <p:cNvSpPr txBox="1">
              <a:spLocks noChangeArrowheads="1"/>
            </p:cNvSpPr>
            <p:nvPr/>
          </p:nvSpPr>
          <p:spPr bwMode="auto">
            <a:xfrm>
              <a:off x="1159554" y="2375287"/>
              <a:ext cx="5471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+x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rot="16200000" flipV="1">
              <a:off x="1560735" y="2136866"/>
              <a:ext cx="569900" cy="27635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692" name="TextBox 25"/>
            <p:cNvSpPr txBox="1">
              <a:spLocks noChangeArrowheads="1"/>
            </p:cNvSpPr>
            <p:nvPr/>
          </p:nvSpPr>
          <p:spPr bwMode="auto">
            <a:xfrm>
              <a:off x="1500197" y="1620216"/>
              <a:ext cx="5471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+y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4"/>
          <p:cNvSpPr txBox="1">
            <a:spLocks noChangeArrowheads="1"/>
          </p:cNvSpPr>
          <p:nvPr/>
        </p:nvSpPr>
        <p:spPr bwMode="auto">
          <a:xfrm>
            <a:off x="0" y="0"/>
            <a:ext cx="6888163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A solid cylinder of mass </a:t>
            </a:r>
            <a:r>
              <a:rPr lang="en-US" i="1"/>
              <a:t>m</a:t>
            </a:r>
            <a:r>
              <a:rPr lang="en-US"/>
              <a:t> and radius </a:t>
            </a:r>
            <a:r>
              <a:rPr lang="en-US" i="1"/>
              <a:t>R</a:t>
            </a:r>
            <a:r>
              <a:rPr lang="en-US"/>
              <a:t> has a string wound around it. A person holding the string pulls it vertically upward, as shown at right, such that the cylinder is suspended in midair for a brief time interval </a:t>
            </a:r>
            <a:r>
              <a:rPr lang="en-US">
                <a:sym typeface="Symbol" charset="0"/>
              </a:rPr>
              <a:t></a:t>
            </a:r>
            <a:r>
              <a:rPr lang="en-US" i="1"/>
              <a:t>t</a:t>
            </a:r>
            <a:r>
              <a:rPr lang="en-US"/>
              <a:t> and its center of mass does not move. The tension in the string is </a:t>
            </a:r>
            <a:r>
              <a:rPr lang="en-US" i="1"/>
              <a:t>T</a:t>
            </a:r>
            <a:r>
              <a:rPr lang="en-US"/>
              <a:t>, and the rotational inertia of the cylinder about its axis is:</a:t>
            </a: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7067550" y="0"/>
          <a:ext cx="2733675" cy="245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0" name="Document" r:id="rId3" imgW="8990476" imgH="8076190" progId="Word.Document.12">
                  <p:link updateAutomatic="1"/>
                </p:oleObj>
              </mc:Choice>
              <mc:Fallback>
                <p:oleObj name="Document" r:id="rId3" imgW="8990476" imgH="8076190" progId="Word.Document.12">
                  <p:link updateAutomatic="1"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7550" y="0"/>
                        <a:ext cx="2733675" cy="245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9" name="Rectangle 6"/>
          <p:cNvSpPr>
            <a:spLocks noChangeArrowheads="1"/>
          </p:cNvSpPr>
          <p:nvPr/>
        </p:nvSpPr>
        <p:spPr bwMode="auto">
          <a:xfrm>
            <a:off x="0" y="3027363"/>
            <a:ext cx="8832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/>
              <a:t>1. The net force on the cylinder during the time interval </a:t>
            </a:r>
            <a:r>
              <a:rPr lang="en-US" sz="2400">
                <a:sym typeface="Symbol" charset="0"/>
              </a:rPr>
              <a:t></a:t>
            </a:r>
            <a:r>
              <a:rPr lang="en-US" sz="2400" i="1"/>
              <a:t>t</a:t>
            </a:r>
            <a:r>
              <a:rPr lang="en-US" sz="2400"/>
              <a:t> is</a:t>
            </a:r>
          </a:p>
          <a:p>
            <a:r>
              <a:rPr lang="en-US" sz="2400"/>
              <a:t>(A)  </a:t>
            </a:r>
            <a:r>
              <a:rPr lang="en-US" sz="2400" i="1"/>
              <a:t>T</a:t>
            </a:r>
            <a:r>
              <a:rPr lang="en-US" sz="2400"/>
              <a:t>		(B)  </a:t>
            </a:r>
            <a:r>
              <a:rPr lang="en-US" sz="2400" i="1"/>
              <a:t>mg</a:t>
            </a:r>
            <a:r>
              <a:rPr lang="en-US" sz="2400"/>
              <a:t>	(C)  </a:t>
            </a:r>
            <a:r>
              <a:rPr lang="en-US" sz="2400" i="1"/>
              <a:t>T - mgR</a:t>
            </a:r>
            <a:r>
              <a:rPr lang="en-US" sz="2400"/>
              <a:t>	(D)  </a:t>
            </a:r>
            <a:r>
              <a:rPr lang="en-US" sz="2400" i="1"/>
              <a:t>mgR - T</a:t>
            </a:r>
            <a:r>
              <a:rPr lang="en-US" sz="2400"/>
              <a:t>	(E)  zero</a:t>
            </a:r>
          </a:p>
        </p:txBody>
      </p:sp>
      <p:graphicFrame>
        <p:nvGraphicFramePr>
          <p:cNvPr id="29700" name="Object 3"/>
          <p:cNvGraphicFramePr>
            <a:graphicFrameLocks noChangeAspect="1"/>
          </p:cNvGraphicFramePr>
          <p:nvPr/>
        </p:nvGraphicFramePr>
        <p:xfrm>
          <a:off x="6502400" y="2327275"/>
          <a:ext cx="773113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1" name="Equation" r:id="rId5" imgW="406400" imgH="368300" progId="Equation.3">
                  <p:embed/>
                </p:oleObj>
              </mc:Choice>
              <mc:Fallback>
                <p:oleObj name="Equation" r:id="rId5" imgW="406400" imgH="3683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2400" y="2327275"/>
                        <a:ext cx="773113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6502400" y="3451225"/>
            <a:ext cx="1296988" cy="579438"/>
          </a:xfrm>
          <a:prstGeom prst="rect">
            <a:avLst/>
          </a:prstGeom>
          <a:solidFill>
            <a:schemeClr val="accent6">
              <a:lumMod val="60000"/>
              <a:lumOff val="40000"/>
              <a:alpha val="3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4"/>
          <p:cNvSpPr txBox="1">
            <a:spLocks noChangeArrowheads="1"/>
          </p:cNvSpPr>
          <p:nvPr/>
        </p:nvSpPr>
        <p:spPr bwMode="auto">
          <a:xfrm>
            <a:off x="0" y="0"/>
            <a:ext cx="6888163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A solid cylinder of mass </a:t>
            </a:r>
            <a:r>
              <a:rPr lang="en-US" i="1"/>
              <a:t>m</a:t>
            </a:r>
            <a:r>
              <a:rPr lang="en-US"/>
              <a:t> and radius </a:t>
            </a:r>
            <a:r>
              <a:rPr lang="en-US" i="1"/>
              <a:t>R</a:t>
            </a:r>
            <a:r>
              <a:rPr lang="en-US"/>
              <a:t> has a string wound around it. A person holding the string pulls it vertically upward, as shown at right, such that the cylinder is suspended in midair for a brief time interval </a:t>
            </a:r>
            <a:r>
              <a:rPr lang="en-US">
                <a:sym typeface="Symbol" charset="0"/>
              </a:rPr>
              <a:t></a:t>
            </a:r>
            <a:r>
              <a:rPr lang="en-US" i="1"/>
              <a:t>t</a:t>
            </a:r>
            <a:r>
              <a:rPr lang="en-US"/>
              <a:t> and its center of mass does not move. The tension in the string is </a:t>
            </a:r>
            <a:r>
              <a:rPr lang="en-US" i="1"/>
              <a:t>T</a:t>
            </a:r>
            <a:r>
              <a:rPr lang="en-US"/>
              <a:t>, and the rotational inertia of the cylinder about its axis is:</a:t>
            </a:r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7067550" y="0"/>
          <a:ext cx="2733675" cy="245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7" name="Document" r:id="rId3" imgW="8990476" imgH="8076190" progId="Word.Document.12">
                  <p:link updateAutomatic="1"/>
                </p:oleObj>
              </mc:Choice>
              <mc:Fallback>
                <p:oleObj name="Document" r:id="rId3" imgW="8990476" imgH="8076190" progId="Word.Document.12">
                  <p:link updateAutomatic="1"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7550" y="0"/>
                        <a:ext cx="2733675" cy="245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6502400" y="2327275"/>
          <a:ext cx="773113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8" name="Equation" r:id="rId5" imgW="406400" imgH="368300" progId="Equation.3">
                  <p:embed/>
                </p:oleObj>
              </mc:Choice>
              <mc:Fallback>
                <p:oleObj name="Equation" r:id="rId5" imgW="406400" imgH="3683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2400" y="2327275"/>
                        <a:ext cx="773113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724" name="Group 9"/>
          <p:cNvGrpSpPr>
            <a:grpSpLocks/>
          </p:cNvGrpSpPr>
          <p:nvPr/>
        </p:nvGrpSpPr>
        <p:grpSpPr bwMode="auto">
          <a:xfrm>
            <a:off x="0" y="3063875"/>
            <a:ext cx="8020050" cy="1587500"/>
            <a:chOff x="-144952" y="4031275"/>
            <a:chExt cx="8020629" cy="1587660"/>
          </a:xfrm>
        </p:grpSpPr>
        <p:sp>
          <p:nvSpPr>
            <p:cNvPr id="30726" name="Rectangle 7"/>
            <p:cNvSpPr>
              <a:spLocks noChangeArrowheads="1"/>
            </p:cNvSpPr>
            <p:nvPr/>
          </p:nvSpPr>
          <p:spPr bwMode="auto">
            <a:xfrm>
              <a:off x="-144952" y="4031275"/>
              <a:ext cx="8020629" cy="12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400"/>
                <a:t>2. The linear acceleration of the person</a:t>
              </a:r>
              <a:r>
                <a:rPr lang="ja-JP" altLang="en-US" sz="2400"/>
                <a:t>’</a:t>
              </a:r>
              <a:r>
                <a:rPr lang="en-US" altLang="ja-JP" sz="2400"/>
                <a:t>s hand during the time interval </a:t>
              </a:r>
              <a:r>
                <a:rPr lang="en-US" altLang="ja-JP" sz="2400">
                  <a:sym typeface="Symbol" charset="0"/>
                </a:rPr>
                <a:t></a:t>
              </a:r>
              <a:r>
                <a:rPr lang="en-US" altLang="ja-JP" sz="2400" i="1"/>
                <a:t>t </a:t>
              </a:r>
              <a:r>
                <a:rPr lang="en-US" altLang="ja-JP" sz="2400"/>
                <a:t>is</a:t>
              </a:r>
            </a:p>
            <a:p>
              <a:r>
                <a:rPr lang="en-US" sz="2400"/>
                <a:t>(A)  	         (B) 2</a:t>
              </a:r>
              <a:r>
                <a:rPr lang="en-US" sz="2400" i="1"/>
                <a:t>g</a:t>
              </a:r>
              <a:r>
                <a:rPr lang="en-US" sz="2400"/>
                <a:t>   (C)      (D)  	  (E)  zero</a:t>
              </a:r>
            </a:p>
          </p:txBody>
        </p:sp>
        <p:graphicFrame>
          <p:nvGraphicFramePr>
            <p:cNvPr id="30727" name="Object 4"/>
            <p:cNvGraphicFramePr>
              <a:graphicFrameLocks noChangeAspect="1"/>
            </p:cNvGraphicFramePr>
            <p:nvPr/>
          </p:nvGraphicFramePr>
          <p:xfrm>
            <a:off x="496974" y="4863302"/>
            <a:ext cx="990140" cy="7556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9" name="Equation" r:id="rId7" imgW="469900" imgH="368300" progId="Equation.3">
                    <p:embed/>
                  </p:oleObj>
                </mc:Choice>
                <mc:Fallback>
                  <p:oleObj name="Equation" r:id="rId7" imgW="469900" imgH="368300" progId="Equation.3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6974" y="4863302"/>
                          <a:ext cx="990140" cy="7556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28" name="Object 5"/>
            <p:cNvGraphicFramePr>
              <a:graphicFrameLocks noChangeAspect="1"/>
            </p:cNvGraphicFramePr>
            <p:nvPr/>
          </p:nvGraphicFramePr>
          <p:xfrm>
            <a:off x="3168694" y="4650931"/>
            <a:ext cx="273462" cy="7930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0" name="Equation" r:id="rId9" imgW="127000" imgH="368300" progId="Equation.3">
                    <p:embed/>
                  </p:oleObj>
                </mc:Choice>
                <mc:Fallback>
                  <p:oleObj name="Equation" r:id="rId9" imgW="127000" imgH="368300" progId="Equation.3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8694" y="4650931"/>
                          <a:ext cx="273462" cy="7930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29" name="Object 6"/>
            <p:cNvGraphicFramePr>
              <a:graphicFrameLocks noChangeAspect="1"/>
            </p:cNvGraphicFramePr>
            <p:nvPr/>
          </p:nvGraphicFramePr>
          <p:xfrm>
            <a:off x="4155266" y="4650931"/>
            <a:ext cx="355501" cy="7930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1" name="Equation" r:id="rId11" imgW="165100" imgH="368300" progId="Equation.3">
                    <p:embed/>
                  </p:oleObj>
                </mc:Choice>
                <mc:Fallback>
                  <p:oleObj name="Equation" r:id="rId11" imgW="165100" imgH="368300" progId="Equation.3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5266" y="4650931"/>
                          <a:ext cx="355501" cy="7930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Rectangle 10"/>
          <p:cNvSpPr/>
          <p:nvPr/>
        </p:nvSpPr>
        <p:spPr>
          <a:xfrm>
            <a:off x="1631950" y="3836988"/>
            <a:ext cx="1169988" cy="639762"/>
          </a:xfrm>
          <a:prstGeom prst="rect">
            <a:avLst/>
          </a:prstGeom>
          <a:solidFill>
            <a:schemeClr val="accent6">
              <a:lumMod val="60000"/>
              <a:lumOff val="40000"/>
              <a:alpha val="3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3. Two blocks are joined by a light string that passes over the pulley shown below, which has radius </a:t>
            </a:r>
            <a:r>
              <a:rPr lang="en-US" i="1"/>
              <a:t>R </a:t>
            </a:r>
            <a:r>
              <a:rPr lang="en-US"/>
              <a:t>and moment of inertia </a:t>
            </a:r>
            <a:r>
              <a:rPr lang="en-US" i="1"/>
              <a:t>I</a:t>
            </a:r>
            <a:r>
              <a:rPr lang="en-US"/>
              <a:t> about its center. </a:t>
            </a:r>
            <a:r>
              <a:rPr lang="en-US" i="1"/>
              <a:t>T</a:t>
            </a:r>
            <a:r>
              <a:rPr lang="en-US" i="1" baseline="-25000"/>
              <a:t>1</a:t>
            </a:r>
            <a:r>
              <a:rPr lang="en-US"/>
              <a:t> and </a:t>
            </a:r>
            <a:r>
              <a:rPr lang="en-US" i="1"/>
              <a:t>T</a:t>
            </a:r>
            <a:r>
              <a:rPr lang="en-US" i="1" baseline="-25000"/>
              <a:t>2</a:t>
            </a:r>
            <a:r>
              <a:rPr lang="en-US" i="1"/>
              <a:t> </a:t>
            </a:r>
            <a:r>
              <a:rPr lang="en-US"/>
              <a:t>are the tensions in the string on either side of the pulley and </a:t>
            </a:r>
            <a:r>
              <a:rPr lang="en-US" i="1"/>
              <a:t>α </a:t>
            </a:r>
            <a:r>
              <a:rPr lang="en-US"/>
              <a:t>is</a:t>
            </a:r>
            <a:r>
              <a:rPr lang="en-US" i="1"/>
              <a:t> </a:t>
            </a:r>
            <a:r>
              <a:rPr lang="en-US"/>
              <a:t>the angular acceleration of the pulley. Which of the following equations best describes the pulley's rotational motion during the time the blocks accelerate?</a:t>
            </a:r>
          </a:p>
          <a:p>
            <a:pPr eaLnBrk="1" hangingPunct="1"/>
            <a:r>
              <a:rPr lang="en-US"/>
              <a:t>(A)</a:t>
            </a:r>
            <a:r>
              <a:rPr lang="en-US" i="1"/>
              <a:t> m</a:t>
            </a:r>
            <a:r>
              <a:rPr lang="en-US" i="1" baseline="-25000"/>
              <a:t>2</a:t>
            </a:r>
            <a:r>
              <a:rPr lang="en-US" i="1"/>
              <a:t>gR = Iα</a:t>
            </a:r>
          </a:p>
          <a:p>
            <a:pPr eaLnBrk="1" hangingPunct="1"/>
            <a:r>
              <a:rPr lang="en-US"/>
              <a:t>(B)</a:t>
            </a:r>
            <a:r>
              <a:rPr lang="en-US" i="1"/>
              <a:t> </a:t>
            </a:r>
            <a:r>
              <a:rPr lang="en-US"/>
              <a:t>(</a:t>
            </a:r>
            <a:r>
              <a:rPr lang="en-US" i="1"/>
              <a:t>T</a:t>
            </a:r>
            <a:r>
              <a:rPr lang="en-US" i="1" baseline="-25000"/>
              <a:t>1</a:t>
            </a:r>
            <a:r>
              <a:rPr lang="en-US" i="1"/>
              <a:t> + T</a:t>
            </a:r>
            <a:r>
              <a:rPr lang="en-US" i="1" baseline="-25000"/>
              <a:t>2</a:t>
            </a:r>
            <a:r>
              <a:rPr lang="en-US" i="1"/>
              <a:t>)R = Iα</a:t>
            </a:r>
          </a:p>
          <a:p>
            <a:pPr eaLnBrk="1" hangingPunct="1"/>
            <a:r>
              <a:rPr lang="en-US"/>
              <a:t>(C)</a:t>
            </a:r>
            <a:r>
              <a:rPr lang="en-US" i="1"/>
              <a:t> T</a:t>
            </a:r>
            <a:r>
              <a:rPr lang="en-US" i="1" baseline="-25000"/>
              <a:t>2</a:t>
            </a:r>
            <a:r>
              <a:rPr lang="en-US" i="1"/>
              <a:t>R = Iα</a:t>
            </a:r>
          </a:p>
          <a:p>
            <a:pPr eaLnBrk="1" hangingPunct="1"/>
            <a:r>
              <a:rPr lang="en-US"/>
              <a:t>(D)</a:t>
            </a:r>
            <a:r>
              <a:rPr lang="en-US" i="1"/>
              <a:t> (T</a:t>
            </a:r>
            <a:r>
              <a:rPr lang="en-US" i="1" baseline="-25000"/>
              <a:t>2</a:t>
            </a:r>
            <a:r>
              <a:rPr lang="en-US" i="1"/>
              <a:t> ‑ T</a:t>
            </a:r>
            <a:r>
              <a:rPr lang="en-US" i="1" baseline="-25000"/>
              <a:t>1</a:t>
            </a:r>
            <a:r>
              <a:rPr lang="en-US" i="1"/>
              <a:t>)R = Iα</a:t>
            </a:r>
          </a:p>
          <a:p>
            <a:pPr eaLnBrk="1" hangingPunct="1"/>
            <a:r>
              <a:rPr lang="en-US"/>
              <a:t>(E)</a:t>
            </a:r>
            <a:r>
              <a:rPr lang="en-US" i="1"/>
              <a:t> (m</a:t>
            </a:r>
            <a:r>
              <a:rPr lang="en-US" i="1" baseline="-25000"/>
              <a:t>2</a:t>
            </a:r>
            <a:r>
              <a:rPr lang="en-US" i="1"/>
              <a:t> – m</a:t>
            </a:r>
            <a:r>
              <a:rPr lang="en-US" i="1" baseline="-25000"/>
              <a:t>1</a:t>
            </a:r>
            <a:r>
              <a:rPr lang="en-US" i="1"/>
              <a:t>)gR = Iα</a:t>
            </a:r>
            <a:r>
              <a:rPr lang="en-US"/>
              <a:t> </a:t>
            </a:r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280916"/>
              </p:ext>
            </p:extLst>
          </p:nvPr>
        </p:nvGraphicFramePr>
        <p:xfrm>
          <a:off x="5713413" y="2435225"/>
          <a:ext cx="3430587" cy="2139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3" name="Document" r:id="rId3" imgW="8787302" imgH="5079365" progId="Word.Document.12">
                  <p:link updateAutomatic="1"/>
                </p:oleObj>
              </mc:Choice>
              <mc:Fallback>
                <p:oleObj name="Document" r:id="rId3" imgW="8787302" imgH="5079365" progId="Word.Document.12">
                  <p:link updateAutomatic="1"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3413" y="2435225"/>
                        <a:ext cx="3430587" cy="21391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3313113"/>
            <a:ext cx="2636838" cy="469900"/>
          </a:xfrm>
          <a:prstGeom prst="rect">
            <a:avLst/>
          </a:prstGeom>
          <a:solidFill>
            <a:schemeClr val="accent6">
              <a:lumMod val="60000"/>
              <a:lumOff val="40000"/>
              <a:alpha val="3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4"/>
          <p:cNvSpPr txBox="1">
            <a:spLocks noChangeArrowheads="1"/>
          </p:cNvSpPr>
          <p:nvPr/>
        </p:nvSpPr>
        <p:spPr bwMode="auto">
          <a:xfrm>
            <a:off x="12700" y="0"/>
            <a:ext cx="91313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A wheel with rotational inertia </a:t>
            </a:r>
            <a:r>
              <a:rPr lang="en-US" i="1"/>
              <a:t>I</a:t>
            </a:r>
            <a:r>
              <a:rPr lang="en-US"/>
              <a:t> is mounted on a fixed, frictionless axle.  The angular speed </a:t>
            </a:r>
            <a:r>
              <a:rPr lang="en-US">
                <a:sym typeface="Symbol" charset="0"/>
              </a:rPr>
              <a:t></a:t>
            </a:r>
            <a:r>
              <a:rPr lang="en-US"/>
              <a:t> of the wheel is increased from zero to </a:t>
            </a:r>
            <a:r>
              <a:rPr lang="en-US">
                <a:sym typeface="Symbol" charset="0"/>
              </a:rPr>
              <a:t></a:t>
            </a:r>
            <a:r>
              <a:rPr lang="en-US" i="1" baseline="-25000"/>
              <a:t>f</a:t>
            </a:r>
            <a:r>
              <a:rPr lang="en-US"/>
              <a:t> in a time interval T.</a:t>
            </a:r>
          </a:p>
          <a:p>
            <a:pPr eaLnBrk="1" hangingPunct="1"/>
            <a:r>
              <a:rPr lang="en-US"/>
              <a:t> </a:t>
            </a:r>
          </a:p>
          <a:p>
            <a:pPr eaLnBrk="1" hangingPunct="1"/>
            <a:r>
              <a:rPr lang="en-US"/>
              <a:t>4. What is the average net torque on the wheel during this time interval?</a:t>
            </a:r>
          </a:p>
          <a:p>
            <a:pPr eaLnBrk="1" hangingPunct="1"/>
            <a:endParaRPr lang="en-US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1470025" y="2011363"/>
          <a:ext cx="87884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3" name="Document" r:id="rId3" imgW="21942857" imgH="2336508" progId="Word.Document.12">
                  <p:link updateAutomatic="1"/>
                </p:oleObj>
              </mc:Choice>
              <mc:Fallback>
                <p:oleObj name="Document" r:id="rId3" imgW="21942857" imgH="2336508" progId="Word.Document.12">
                  <p:link updateAutomatic="1"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0025" y="2011363"/>
                        <a:ext cx="87884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1" name="TextBox 6"/>
          <p:cNvSpPr txBox="1">
            <a:spLocks noChangeArrowheads="1"/>
          </p:cNvSpPr>
          <p:nvPr/>
        </p:nvSpPr>
        <p:spPr bwMode="auto">
          <a:xfrm>
            <a:off x="12700" y="3667125"/>
            <a:ext cx="91313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5. What is the average power input to the wheel during this time interval?</a:t>
            </a:r>
          </a:p>
          <a:p>
            <a:pPr eaLnBrk="1" hangingPunct="1"/>
            <a:endParaRPr lang="en-US"/>
          </a:p>
        </p:txBody>
      </p:sp>
      <p:graphicFrame>
        <p:nvGraphicFramePr>
          <p:cNvPr id="32772" name="Object 3"/>
          <p:cNvGraphicFramePr>
            <a:graphicFrameLocks noChangeAspect="1"/>
          </p:cNvGraphicFramePr>
          <p:nvPr/>
        </p:nvGraphicFramePr>
        <p:xfrm>
          <a:off x="1470025" y="4181475"/>
          <a:ext cx="846613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4" name="Document" r:id="rId5" imgW="21942857" imgH="1777778" progId="Word.Document.12">
                  <p:link updateAutomatic="1"/>
                </p:oleObj>
              </mc:Choice>
              <mc:Fallback>
                <p:oleObj name="Document" r:id="rId5" imgW="21942857" imgH="1777778" progId="Word.Document.12">
                  <p:link updateAutomatic="1"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0025" y="4181475"/>
                        <a:ext cx="8466138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7007225" y="2011363"/>
            <a:ext cx="1169988" cy="814387"/>
          </a:xfrm>
          <a:prstGeom prst="rect">
            <a:avLst/>
          </a:prstGeom>
          <a:solidFill>
            <a:schemeClr val="accent6">
              <a:lumMod val="60000"/>
              <a:lumOff val="40000"/>
              <a:alpha val="3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754313" y="4181475"/>
            <a:ext cx="1012825" cy="685800"/>
          </a:xfrm>
          <a:prstGeom prst="rect">
            <a:avLst/>
          </a:prstGeom>
          <a:solidFill>
            <a:schemeClr val="accent6">
              <a:lumMod val="60000"/>
              <a:lumOff val="40000"/>
              <a:alpha val="3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6413" y="261938"/>
            <a:ext cx="8229600" cy="527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Free Body Diagrams for Rotation</a:t>
            </a:r>
          </a:p>
        </p:txBody>
      </p:sp>
      <p:sp>
        <p:nvSpPr>
          <p:cNvPr id="15362" name="TextBox 18"/>
          <p:cNvSpPr txBox="1">
            <a:spLocks noChangeArrowheads="1"/>
          </p:cNvSpPr>
          <p:nvPr/>
        </p:nvSpPr>
        <p:spPr bwMode="auto">
          <a:xfrm>
            <a:off x="506413" y="966788"/>
            <a:ext cx="8229600" cy="569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Calibri" charset="0"/>
              <a:buAutoNum type="arabicParenR"/>
            </a:pPr>
            <a:r>
              <a:rPr lang="en-US" sz="2800"/>
              <a:t>Draw the object as simple as possible.</a:t>
            </a:r>
          </a:p>
          <a:p>
            <a:pPr eaLnBrk="1" hangingPunct="1">
              <a:buFont typeface="Calibri" charset="0"/>
              <a:buAutoNum type="arabicParenR"/>
            </a:pPr>
            <a:r>
              <a:rPr lang="en-US" sz="2800"/>
              <a:t>Draw and label all forces acting ON the object. Make sure each force originates at its point of application and weight vectors start at center of mass of object</a:t>
            </a:r>
          </a:p>
          <a:p>
            <a:pPr eaLnBrk="1" hangingPunct="1">
              <a:buFont typeface="Calibri" charset="0"/>
              <a:buAutoNum type="arabicParenR"/>
            </a:pPr>
            <a:r>
              <a:rPr lang="en-US" sz="2800"/>
              <a:t>Indicate coordinate system and the axis of rotation including direction of positive rotation (usually counter-clockwise)</a:t>
            </a:r>
          </a:p>
          <a:p>
            <a:pPr eaLnBrk="1" hangingPunct="1">
              <a:buFont typeface="Calibri" charset="0"/>
              <a:buAutoNum type="arabicParenR"/>
            </a:pPr>
            <a:r>
              <a:rPr lang="en-US" sz="2800"/>
              <a:t>Write Newton</a:t>
            </a:r>
            <a:r>
              <a:rPr lang="ja-JP" altLang="en-US" sz="2800"/>
              <a:t>’</a:t>
            </a:r>
            <a:r>
              <a:rPr lang="en-US" altLang="ja-JP" sz="2800"/>
              <a:t>s Second Law of rotation (and ΣF=ma if necessary) and substitute torques and rotational inertia.</a:t>
            </a:r>
          </a:p>
          <a:p>
            <a:pPr eaLnBrk="1" hangingPunct="1">
              <a:buFont typeface="Calibri" charset="0"/>
              <a:buAutoNum type="arabicParenR"/>
            </a:pPr>
            <a:r>
              <a:rPr lang="en-US" sz="2800"/>
              <a:t>Solve for unknowns  </a:t>
            </a:r>
          </a:p>
          <a:p>
            <a:pPr eaLnBrk="1" hangingPunct="1">
              <a:buFont typeface="Calibri" charset="0"/>
              <a:buAutoNum type="arabicParenR"/>
            </a:pPr>
            <a:endParaRPr lang="en-US" sz="2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2"/>
          <p:cNvSpPr txBox="1">
            <a:spLocks noChangeArrowheads="1"/>
          </p:cNvSpPr>
          <p:nvPr/>
        </p:nvSpPr>
        <p:spPr bwMode="auto">
          <a:xfrm>
            <a:off x="290513" y="261938"/>
            <a:ext cx="82962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6. A uniform stick has length L.  The moment of inertia about the center of the stick is I</a:t>
            </a:r>
            <a:r>
              <a:rPr lang="en-US" baseline="-25000"/>
              <a:t>o</a:t>
            </a:r>
            <a:r>
              <a:rPr lang="en-US"/>
              <a:t>.  A particle of mass M is attached to one end of the stick.  The moment of inertia of the combined system about the center of the stick is </a:t>
            </a:r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0" y="2154238"/>
          <a:ext cx="9390063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1" name="Document" r:id="rId3" imgW="21942857" imgH="2387302" progId="Word.Document.12">
                  <p:link updateAutomatic="1"/>
                </p:oleObj>
              </mc:Choice>
              <mc:Fallback>
                <p:oleObj name="Document" r:id="rId3" imgW="21942857" imgH="2387302" progId="Word.Document.12">
                  <p:link updateAutomatic="1"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154238"/>
                        <a:ext cx="9390063" cy="102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2154238"/>
            <a:ext cx="1573213" cy="814387"/>
          </a:xfrm>
          <a:prstGeom prst="rect">
            <a:avLst/>
          </a:prstGeom>
          <a:solidFill>
            <a:schemeClr val="accent6">
              <a:lumMod val="60000"/>
              <a:lumOff val="40000"/>
              <a:alpha val="3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3"/>
          <p:cNvSpPr txBox="1">
            <a:spLocks noChangeArrowheads="1"/>
          </p:cNvSpPr>
          <p:nvPr/>
        </p:nvSpPr>
        <p:spPr bwMode="auto">
          <a:xfrm>
            <a:off x="0" y="1166813"/>
            <a:ext cx="91440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7. A light rigid rod with masses attached to its ends is pivoted about a horizontal axis as shown above. When released from rest in a horizontal orientation, the rod begins to rotate with an angular acceleration of magnitude</a:t>
            </a:r>
          </a:p>
          <a:p>
            <a:pPr eaLnBrk="1" hangingPunct="1"/>
            <a:endParaRPr lang="en-US"/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2740025" y="0"/>
          <a:ext cx="3522663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9" name="Document" r:id="rId3" imgW="8584127" imgH="2590476" progId="Word.Document.12">
                  <p:link updateAutomatic="1"/>
                </p:oleObj>
              </mc:Choice>
              <mc:Fallback>
                <p:oleObj name="Document" r:id="rId3" imgW="8584127" imgH="2590476" progId="Word.Document.12">
                  <p:link updateAutomatic="1"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0025" y="0"/>
                        <a:ext cx="3522663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623888" y="2787650"/>
          <a:ext cx="12125325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0" name="Document" r:id="rId5" imgW="21942857" imgH="1676190" progId="Word.Document.12">
                  <p:link updateAutomatic="1"/>
                </p:oleObj>
              </mc:Choice>
              <mc:Fallback>
                <p:oleObj name="Document" r:id="rId5" imgW="21942857" imgH="1676190" progId="Word.Document.12">
                  <p:link updateAutomatic="1"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8" y="2787650"/>
                        <a:ext cx="12125325" cy="92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635000" y="2787650"/>
            <a:ext cx="1049338" cy="925513"/>
          </a:xfrm>
          <a:prstGeom prst="rect">
            <a:avLst/>
          </a:prstGeom>
          <a:solidFill>
            <a:schemeClr val="accent6">
              <a:lumMod val="60000"/>
              <a:lumOff val="40000"/>
              <a:alpha val="3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1" name="Group 31"/>
          <p:cNvGrpSpPr>
            <a:grpSpLocks/>
          </p:cNvGrpSpPr>
          <p:nvPr/>
        </p:nvGrpSpPr>
        <p:grpSpPr bwMode="auto">
          <a:xfrm>
            <a:off x="4765675" y="2330450"/>
            <a:ext cx="3203575" cy="906463"/>
            <a:chOff x="4765189" y="2041678"/>
            <a:chExt cx="3203910" cy="906078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4765189" y="2946169"/>
              <a:ext cx="3203910" cy="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4954122" y="2041678"/>
              <a:ext cx="906557" cy="9060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6737070" y="2041678"/>
              <a:ext cx="904970" cy="9060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5849" name="TextBox 10"/>
            <p:cNvSpPr txBox="1">
              <a:spLocks noChangeArrowheads="1"/>
            </p:cNvSpPr>
            <p:nvPr/>
          </p:nvSpPr>
          <p:spPr bwMode="auto">
            <a:xfrm>
              <a:off x="5954313" y="2137097"/>
              <a:ext cx="78226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600">
                  <a:latin typeface="Calibri" charset="0"/>
                </a:rPr>
                <a:t>  +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5400000" flipH="1" flipV="1">
              <a:off x="5840869" y="2480410"/>
              <a:ext cx="133293" cy="936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V="1">
              <a:off x="5747196" y="2480411"/>
              <a:ext cx="133293" cy="936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4839846" y="2447881"/>
              <a:ext cx="134880" cy="936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4933517" y="2447882"/>
              <a:ext cx="134880" cy="936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301625" y="0"/>
            <a:ext cx="8842375" cy="1901825"/>
          </a:xfrm>
        </p:spPr>
        <p:txBody>
          <a:bodyPr/>
          <a:lstStyle/>
          <a:p>
            <a:pPr algn="l" eaLnBrk="1" hangingPunct="1"/>
            <a:r>
              <a:rPr lang="en-US" sz="4000">
                <a:latin typeface="Calibri" charset="0"/>
                <a:ea typeface="ＭＳ Ｐゴシック" charset="0"/>
                <a:cs typeface="ＭＳ Ｐゴシック" charset="0"/>
              </a:rPr>
              <a:t>There are 2 ways of visualizing a rolling object, rotation and translation combined and pure rotation.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4025" y="2041525"/>
            <a:ext cx="4146550" cy="1768475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Rotation and translation analyzes rolling into 2 separate motions: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4025" y="3810000"/>
            <a:ext cx="3679825" cy="2501900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Pure rotation synthesizes these motions into 1 motion, an object trying to rotate about its contact point:</a:t>
            </a:r>
          </a:p>
        </p:txBody>
      </p:sp>
      <p:pic>
        <p:nvPicPr>
          <p:cNvPr id="35845" name="Picture 30" descr="WheelPureRot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9" r="11668" b="12190"/>
          <a:stretch>
            <a:fillRect/>
          </a:stretch>
        </p:blipFill>
        <p:spPr bwMode="auto">
          <a:xfrm>
            <a:off x="5178425" y="3810000"/>
            <a:ext cx="2681288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785813" y="193675"/>
            <a:ext cx="7292975" cy="2268538"/>
          </a:xfrm>
        </p:spPr>
        <p:txBody>
          <a:bodyPr/>
          <a:lstStyle/>
          <a:p>
            <a:pPr algn="l" eaLnBrk="1" hangingPunct="1"/>
            <a:r>
              <a:rPr lang="en-US" sz="4000">
                <a:latin typeface="Calibri" charset="0"/>
                <a:ea typeface="ＭＳ Ｐゴシック" charset="0"/>
                <a:cs typeface="ＭＳ Ｐゴシック" charset="0"/>
              </a:rPr>
              <a:t>What is the rotational inertia of a hollow sphere rotating about a point on its surface if </a:t>
            </a:r>
            <a:r>
              <a:rPr lang="en-US" sz="4000">
                <a:latin typeface="Times New Roman" charset="0"/>
                <a:ea typeface="ＭＳ Ｐゴシック" charset="0"/>
                <a:cs typeface="Times New Roman" charset="0"/>
              </a:rPr>
              <a:t>I</a:t>
            </a:r>
            <a:r>
              <a:rPr lang="en-US" sz="4000">
                <a:latin typeface="Calibri" charset="0"/>
                <a:ea typeface="ＭＳ Ｐゴシック" charset="0"/>
                <a:cs typeface="ＭＳ Ｐゴシック" charset="0"/>
              </a:rPr>
              <a:t> about its center is: </a:t>
            </a:r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2971800" y="1920875"/>
          <a:ext cx="220345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3" name="Equation" r:id="rId3" imgW="749300" imgH="368300" progId="Equation.3">
                  <p:embed/>
                </p:oleObj>
              </mc:Choice>
              <mc:Fallback>
                <p:oleObj name="Equation" r:id="rId3" imgW="749300" imgH="3683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920875"/>
                        <a:ext cx="2203450" cy="1082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842963" y="5778500"/>
          <a:ext cx="2128837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4" name="Equation" r:id="rId5" imgW="723900" imgH="228600" progId="Equation.3">
                  <p:embed/>
                </p:oleObj>
              </mc:Choice>
              <mc:Fallback>
                <p:oleObj name="Equation" r:id="rId5" imgW="723900" imgH="2286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963" y="5778500"/>
                        <a:ext cx="2128837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4881563" y="4489450"/>
          <a:ext cx="2503487" cy="108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5" name="Equation" r:id="rId7" imgW="850900" imgH="368300" progId="Equation.3">
                  <p:embed/>
                </p:oleObj>
              </mc:Choice>
              <mc:Fallback>
                <p:oleObj name="Equation" r:id="rId7" imgW="850900" imgH="36830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1563" y="4489450"/>
                        <a:ext cx="2503487" cy="1084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785813" y="4489450"/>
          <a:ext cx="2428875" cy="108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6" name="Equation" r:id="rId9" imgW="825500" imgH="368300" progId="Equation.3">
                  <p:embed/>
                </p:oleObj>
              </mc:Choice>
              <mc:Fallback>
                <p:oleObj name="Equation" r:id="rId9" imgW="825500" imgH="36830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4489450"/>
                        <a:ext cx="2428875" cy="1084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0" name="Object 6"/>
          <p:cNvGraphicFramePr>
            <a:graphicFrameLocks noChangeAspect="1"/>
          </p:cNvGraphicFramePr>
          <p:nvPr/>
        </p:nvGraphicFramePr>
        <p:xfrm>
          <a:off x="785813" y="3155950"/>
          <a:ext cx="2466975" cy="108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7" name="Equation" r:id="rId11" imgW="838200" imgH="368300" progId="Equation.3">
                  <p:embed/>
                </p:oleObj>
              </mc:Choice>
              <mc:Fallback>
                <p:oleObj name="Equation" r:id="rId11" imgW="838200" imgH="36830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3155950"/>
                        <a:ext cx="2466975" cy="1084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1" name="Object 7"/>
          <p:cNvGraphicFramePr>
            <a:graphicFrameLocks noChangeAspect="1"/>
          </p:cNvGraphicFramePr>
          <p:nvPr/>
        </p:nvGraphicFramePr>
        <p:xfrm>
          <a:off x="4881563" y="3155950"/>
          <a:ext cx="2503487" cy="108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8" name="Equation" r:id="rId13" imgW="850900" imgH="368300" progId="Equation.3">
                  <p:embed/>
                </p:oleObj>
              </mc:Choice>
              <mc:Fallback>
                <p:oleObj name="Equation" r:id="rId13" imgW="850900" imgH="36830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1563" y="3155950"/>
                        <a:ext cx="2503487" cy="1084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4881563" y="4489450"/>
            <a:ext cx="2711450" cy="1084263"/>
          </a:xfrm>
          <a:prstGeom prst="rect">
            <a:avLst/>
          </a:prstGeom>
          <a:solidFill>
            <a:schemeClr val="accent6">
              <a:lumMod val="60000"/>
              <a:lumOff val="40000"/>
              <a:alpha val="3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763" y="0"/>
            <a:ext cx="8242300" cy="11430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4000">
                <a:latin typeface="Calibri" charset="0"/>
                <a:ea typeface="ＭＳ Ｐゴシック" charset="0"/>
                <a:cs typeface="ＭＳ Ｐゴシック" charset="0"/>
              </a:rPr>
              <a:t>Show that the acceleration of a hollow sphere on a ramp is equal to:</a:t>
            </a: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6523038" y="546100"/>
          <a:ext cx="1757362" cy="108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6" name="Equation" r:id="rId3" imgW="596900" imgH="368300" progId="Equation.3">
                  <p:embed/>
                </p:oleObj>
              </mc:Choice>
              <mc:Fallback>
                <p:oleObj name="Equation" r:id="rId3" imgW="596900" imgH="368300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3038" y="546100"/>
                        <a:ext cx="1757362" cy="1084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891" name="Group 6"/>
          <p:cNvGrpSpPr>
            <a:grpSpLocks/>
          </p:cNvGrpSpPr>
          <p:nvPr/>
        </p:nvGrpSpPr>
        <p:grpSpPr bwMode="auto">
          <a:xfrm>
            <a:off x="165100" y="1447800"/>
            <a:ext cx="1270000" cy="658813"/>
            <a:chOff x="258763" y="1960563"/>
            <a:chExt cx="1270048" cy="659105"/>
          </a:xfrm>
        </p:grpSpPr>
        <p:sp>
          <p:nvSpPr>
            <p:cNvPr id="4" name="Oval 3"/>
            <p:cNvSpPr/>
            <p:nvPr/>
          </p:nvSpPr>
          <p:spPr>
            <a:xfrm>
              <a:off x="800121" y="1960563"/>
              <a:ext cx="261947" cy="262054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Right Triangle 4"/>
            <p:cNvSpPr/>
            <p:nvPr/>
          </p:nvSpPr>
          <p:spPr>
            <a:xfrm flipH="1">
              <a:off x="258763" y="1960563"/>
              <a:ext cx="1270048" cy="620988"/>
            </a:xfrm>
            <a:prstGeom prst="rtTriangl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02" name="TextBox 5"/>
            <p:cNvSpPr txBox="1">
              <a:spLocks noChangeArrowheads="1"/>
            </p:cNvSpPr>
            <p:nvPr/>
          </p:nvSpPr>
          <p:spPr bwMode="auto">
            <a:xfrm>
              <a:off x="676307" y="2250336"/>
              <a:ext cx="3865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θ</a:t>
              </a:r>
            </a:p>
          </p:txBody>
        </p:sp>
      </p:grpSp>
      <p:sp>
        <p:nvSpPr>
          <p:cNvPr id="8" name="Oval 7"/>
          <p:cNvSpPr/>
          <p:nvPr/>
        </p:nvSpPr>
        <p:spPr>
          <a:xfrm>
            <a:off x="2239963" y="1630363"/>
            <a:ext cx="1279525" cy="1279525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28676" name="Object 3"/>
          <p:cNvGraphicFramePr>
            <a:graphicFrameLocks noChangeAspect="1"/>
          </p:cNvGraphicFramePr>
          <p:nvPr/>
        </p:nvGraphicFramePr>
        <p:xfrm>
          <a:off x="4067175" y="4176713"/>
          <a:ext cx="2430463" cy="1084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7" name="Equation" r:id="rId5" imgW="825500" imgH="368300" progId="Equation.3">
                  <p:embed/>
                </p:oleObj>
              </mc:Choice>
              <mc:Fallback>
                <p:oleObj name="Equation" r:id="rId5" imgW="825500" imgH="36830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4176713"/>
                        <a:ext cx="2430463" cy="1084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4"/>
          <p:cNvGraphicFramePr>
            <a:graphicFrameLocks noChangeAspect="1"/>
          </p:cNvGraphicFramePr>
          <p:nvPr/>
        </p:nvGraphicFramePr>
        <p:xfrm>
          <a:off x="1271588" y="3394075"/>
          <a:ext cx="1608137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8" name="Equation" r:id="rId7" imgW="533400" imgH="177800" progId="Equation.3">
                  <p:embed/>
                </p:oleObj>
              </mc:Choice>
              <mc:Fallback>
                <p:oleObj name="Equation" r:id="rId7" imgW="533400" imgH="177800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1588" y="3394075"/>
                        <a:ext cx="1608137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8" name="Object 5"/>
          <p:cNvGraphicFramePr>
            <a:graphicFrameLocks noChangeAspect="1"/>
          </p:cNvGraphicFramePr>
          <p:nvPr/>
        </p:nvGraphicFramePr>
        <p:xfrm>
          <a:off x="0" y="4395788"/>
          <a:ext cx="2879725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9" name="Equation" r:id="rId9" imgW="977900" imgH="177800" progId="Equation.3">
                  <p:embed/>
                </p:oleObj>
              </mc:Choice>
              <mc:Fallback>
                <p:oleObj name="Equation" r:id="rId9" imgW="977900" imgH="177800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395788"/>
                        <a:ext cx="2879725" cy="522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9" name="Object 6"/>
          <p:cNvGraphicFramePr>
            <a:graphicFrameLocks noChangeAspect="1"/>
          </p:cNvGraphicFramePr>
          <p:nvPr/>
        </p:nvGraphicFramePr>
        <p:xfrm>
          <a:off x="0" y="5459413"/>
          <a:ext cx="6619875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0" name="Equation" r:id="rId11" imgW="2247900" imgH="368300" progId="Equation.3">
                  <p:embed/>
                </p:oleObj>
              </mc:Choice>
              <mc:Fallback>
                <p:oleObj name="Equation" r:id="rId11" imgW="2247900" imgH="368300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459413"/>
                        <a:ext cx="6619875" cy="1082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0" name="Object 7"/>
          <p:cNvGraphicFramePr>
            <a:graphicFrameLocks noChangeAspect="1"/>
          </p:cNvGraphicFramePr>
          <p:nvPr/>
        </p:nvGraphicFramePr>
        <p:xfrm>
          <a:off x="4067175" y="1749425"/>
          <a:ext cx="302895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1" name="Equation" r:id="rId13" imgW="1028700" imgH="368300" progId="Equation.3">
                  <p:embed/>
                </p:oleObj>
              </mc:Choice>
              <mc:Fallback>
                <p:oleObj name="Equation" r:id="rId13" imgW="1028700" imgH="368300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1749425"/>
                        <a:ext cx="3028950" cy="1082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1" name="Object 8"/>
          <p:cNvGraphicFramePr>
            <a:graphicFrameLocks noChangeAspect="1"/>
          </p:cNvGraphicFramePr>
          <p:nvPr/>
        </p:nvGraphicFramePr>
        <p:xfrm>
          <a:off x="3586163" y="2832100"/>
          <a:ext cx="3814762" cy="108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2" name="Equation" r:id="rId15" imgW="1295400" imgH="368300" progId="Equation.3">
                  <p:embed/>
                </p:oleObj>
              </mc:Choice>
              <mc:Fallback>
                <p:oleObj name="Equation" r:id="rId15" imgW="1295400" imgH="368300" progId="Equation.3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6163" y="2832100"/>
                        <a:ext cx="3814762" cy="1084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/>
          <p:cNvSpPr txBox="1">
            <a:spLocks/>
          </p:cNvSpPr>
          <p:nvPr/>
        </p:nvSpPr>
        <p:spPr bwMode="auto">
          <a:xfrm>
            <a:off x="6967538" y="4176713"/>
            <a:ext cx="2176462" cy="268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6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Try summing the torques about the center to get the same result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6413" y="0"/>
            <a:ext cx="8229600" cy="5254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Free Body Diagrams for Rotation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6124575" y="2830513"/>
          <a:ext cx="1749425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7" name="Equation" r:id="rId5" imgW="533400" imgH="177800" progId="Equation.3">
                  <p:embed/>
                </p:oleObj>
              </mc:Choice>
              <mc:Fallback>
                <p:oleObj name="Equation" r:id="rId5" imgW="533400" imgH="17780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4575" y="2830513"/>
                        <a:ext cx="1749425" cy="56991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5294313" y="2287588"/>
            <a:ext cx="2743200" cy="1587"/>
          </a:xfrm>
          <a:prstGeom prst="line">
            <a:avLst/>
          </a:prstGeom>
          <a:ln w="825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8037513" y="1914525"/>
            <a:ext cx="744537" cy="7445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4619625" y="1446213"/>
            <a:ext cx="676275" cy="841375"/>
            <a:chOff x="457201" y="1914791"/>
            <a:chExt cx="675744" cy="841227"/>
          </a:xfrm>
        </p:grpSpPr>
        <p:cxnSp>
          <p:nvCxnSpPr>
            <p:cNvPr id="12" name="Straight Arrow Connector 11"/>
            <p:cNvCxnSpPr/>
            <p:nvPr/>
          </p:nvCxnSpPr>
          <p:spPr>
            <a:xfrm rot="5400000" flipH="1" flipV="1">
              <a:off x="717094" y="2340167"/>
              <a:ext cx="830117" cy="1586"/>
            </a:xfrm>
            <a:prstGeom prst="straightConnector1">
              <a:avLst/>
            </a:prstGeom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402" name="TextBox 13"/>
            <p:cNvSpPr txBox="1">
              <a:spLocks noChangeArrowheads="1"/>
            </p:cNvSpPr>
            <p:nvPr/>
          </p:nvSpPr>
          <p:spPr bwMode="auto">
            <a:xfrm>
              <a:off x="457201" y="1914791"/>
              <a:ext cx="67574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Calibri" charset="0"/>
                </a:rPr>
                <a:t>  N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8408988" y="2287588"/>
            <a:ext cx="712787" cy="839787"/>
            <a:chOff x="4247090" y="2755223"/>
            <a:chExt cx="711993" cy="840170"/>
          </a:xfrm>
        </p:grpSpPr>
        <p:cxnSp>
          <p:nvCxnSpPr>
            <p:cNvPr id="13" name="Straight Arrow Connector 12"/>
            <p:cNvCxnSpPr/>
            <p:nvPr/>
          </p:nvCxnSpPr>
          <p:spPr>
            <a:xfrm rot="16200000" flipH="1">
              <a:off x="3833356" y="3168957"/>
              <a:ext cx="829053" cy="1585"/>
            </a:xfrm>
            <a:prstGeom prst="straightConnector1">
              <a:avLst/>
            </a:prstGeom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400" name="TextBox 14"/>
            <p:cNvSpPr txBox="1">
              <a:spLocks noChangeArrowheads="1"/>
            </p:cNvSpPr>
            <p:nvPr/>
          </p:nvSpPr>
          <p:spPr bwMode="auto">
            <a:xfrm>
              <a:off x="4281750" y="3133728"/>
              <a:ext cx="67733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Calibri" charset="0"/>
                </a:rPr>
                <a:t> mg</a:t>
              </a:r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4954588" y="1957388"/>
            <a:ext cx="677862" cy="701675"/>
            <a:chOff x="792689" y="2425420"/>
            <a:chExt cx="677333" cy="702337"/>
          </a:xfrm>
        </p:grpSpPr>
        <p:sp>
          <p:nvSpPr>
            <p:cNvPr id="16" name="Curved Down Arrow 15"/>
            <p:cNvSpPr/>
            <p:nvPr/>
          </p:nvSpPr>
          <p:spPr>
            <a:xfrm rot="3504366">
              <a:off x="811156" y="2568751"/>
              <a:ext cx="659434" cy="372771"/>
            </a:xfrm>
            <a:prstGeom prst="curvedDownArrow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398" name="TextBox 18"/>
            <p:cNvSpPr txBox="1">
              <a:spLocks noChangeArrowheads="1"/>
            </p:cNvSpPr>
            <p:nvPr/>
          </p:nvSpPr>
          <p:spPr bwMode="auto">
            <a:xfrm>
              <a:off x="792689" y="2666092"/>
              <a:ext cx="67733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Calibri" charset="0"/>
                </a:rPr>
                <a:t>+</a:t>
              </a:r>
            </a:p>
          </p:txBody>
        </p:sp>
      </p:grpSp>
      <p:graphicFrame>
        <p:nvGraphicFramePr>
          <p:cNvPr id="14341" name="Object 3"/>
          <p:cNvGraphicFramePr>
            <a:graphicFrameLocks noChangeAspect="1"/>
          </p:cNvGraphicFramePr>
          <p:nvPr/>
        </p:nvGraphicFramePr>
        <p:xfrm>
          <a:off x="6124575" y="3690938"/>
          <a:ext cx="2319338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8" name="Equation" r:id="rId7" imgW="723900" imgH="203200" progId="Equation.3">
                  <p:embed/>
                </p:oleObj>
              </mc:Choice>
              <mc:Fallback>
                <p:oleObj name="Equation" r:id="rId7" imgW="723900" imgH="203200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4575" y="3690938"/>
                        <a:ext cx="2319338" cy="64928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4"/>
          <p:cNvGraphicFramePr>
            <a:graphicFrameLocks noChangeAspect="1"/>
          </p:cNvGraphicFramePr>
          <p:nvPr/>
        </p:nvGraphicFramePr>
        <p:xfrm>
          <a:off x="6653213" y="4340225"/>
          <a:ext cx="1220787" cy="117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9" name="Equation" r:id="rId9" imgW="381000" imgH="368300" progId="Equation.3">
                  <p:embed/>
                </p:oleObj>
              </mc:Choice>
              <mc:Fallback>
                <p:oleObj name="Equation" r:id="rId9" imgW="381000" imgH="368300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3213" y="4340225"/>
                        <a:ext cx="1220787" cy="117633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5"/>
          <p:cNvGraphicFramePr>
            <a:graphicFrameLocks noChangeAspect="1"/>
          </p:cNvGraphicFramePr>
          <p:nvPr/>
        </p:nvGraphicFramePr>
        <p:xfrm>
          <a:off x="5830888" y="5516563"/>
          <a:ext cx="3092450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0" name="Equation" r:id="rId11" imgW="965200" imgH="368300" progId="Equation.3">
                  <p:embed/>
                </p:oleObj>
              </mc:Choice>
              <mc:Fallback>
                <p:oleObj name="Equation" r:id="rId11" imgW="965200" imgH="368300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0888" y="5516563"/>
                        <a:ext cx="3092450" cy="11747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96" name="Rodand MassSloMo.MOV" descr="/Users/admin/Documents/Physics/Rotation/NSLforRotation/Rodand MassSloMo.MOV">
            <a:hlinkClick r:id="" action="ppaction://media"/>
          </p:cNvPr>
          <p:cNvPicPr/>
          <p:nvPr>
            <a:vide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86075"/>
            <a:ext cx="5297488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2"/>
          <p:cNvSpPr txBox="1">
            <a:spLocks noChangeArrowheads="1"/>
          </p:cNvSpPr>
          <p:nvPr/>
        </p:nvSpPr>
        <p:spPr bwMode="auto">
          <a:xfrm>
            <a:off x="0" y="525463"/>
            <a:ext cx="9144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A mass m is attached to a rod with length l of negligible mass that is free to rotate about its end. It is released from rest, find α and the acceleration of the mass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5" dur="1" fill="hold"/>
                                        <p:tgtEl>
                                          <p:spTgt spid="163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6"/>
                  </p:tgtEl>
                </p:cond>
              </p:nextCondLst>
            </p:seq>
            <p:vide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39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2308225" y="912813"/>
          <a:ext cx="1747838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6" name="Equation" r:id="rId5" imgW="533400" imgH="177800" progId="Equation.3">
                  <p:embed/>
                </p:oleObj>
              </mc:Choice>
              <mc:Fallback>
                <p:oleObj name="Equation" r:id="rId5" imgW="533400" imgH="177800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8225" y="912813"/>
                        <a:ext cx="1747838" cy="5683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0" name="Title 3"/>
          <p:cNvSpPr txBox="1">
            <a:spLocks/>
          </p:cNvSpPr>
          <p:nvPr/>
        </p:nvSpPr>
        <p:spPr bwMode="auto">
          <a:xfrm>
            <a:off x="0" y="0"/>
            <a:ext cx="89233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100">
                <a:latin typeface="Calibri" charset="0"/>
              </a:rPr>
              <a:t>Find α and the acceleration of the mass when the rod is at an angle θ from the vertical (Neglect mass of rod)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16200000" flipH="1">
            <a:off x="-106362" y="3151187"/>
            <a:ext cx="2338388" cy="1103313"/>
          </a:xfrm>
          <a:prstGeom prst="line">
            <a:avLst/>
          </a:prstGeom>
          <a:ln w="825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420813" y="4821238"/>
            <a:ext cx="744537" cy="74453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46038" y="1196975"/>
            <a:ext cx="676275" cy="1303338"/>
            <a:chOff x="455612" y="1145944"/>
            <a:chExt cx="675744" cy="1302891"/>
          </a:xfrm>
        </p:grpSpPr>
        <p:cxnSp>
          <p:nvCxnSpPr>
            <p:cNvPr id="12" name="Straight Arrow Connector 11"/>
            <p:cNvCxnSpPr/>
            <p:nvPr/>
          </p:nvCxnSpPr>
          <p:spPr>
            <a:xfrm rot="5400000" flipH="1" flipV="1">
              <a:off x="504602" y="2033053"/>
              <a:ext cx="829978" cy="1586"/>
            </a:xfrm>
            <a:prstGeom prst="straightConnector1">
              <a:avLst/>
            </a:prstGeom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428" name="TextBox 13"/>
            <p:cNvSpPr txBox="1">
              <a:spLocks noChangeArrowheads="1"/>
            </p:cNvSpPr>
            <p:nvPr/>
          </p:nvSpPr>
          <p:spPr bwMode="auto">
            <a:xfrm>
              <a:off x="455612" y="1145944"/>
              <a:ext cx="67574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Calibri" charset="0"/>
                </a:rPr>
                <a:t>  N</a:t>
              </a:r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1081088" y="5194300"/>
            <a:ext cx="711200" cy="1127125"/>
            <a:chOff x="1490928" y="5143469"/>
            <a:chExt cx="711201" cy="1127158"/>
          </a:xfrm>
        </p:grpSpPr>
        <p:cxnSp>
          <p:nvCxnSpPr>
            <p:cNvPr id="13" name="Straight Arrow Connector 12"/>
            <p:cNvCxnSpPr/>
            <p:nvPr/>
          </p:nvCxnSpPr>
          <p:spPr>
            <a:xfrm rot="5400000">
              <a:off x="1637755" y="5706254"/>
              <a:ext cx="1127158" cy="1588"/>
            </a:xfrm>
            <a:prstGeom prst="straightConnector1">
              <a:avLst/>
            </a:prstGeom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426" name="TextBox 14"/>
            <p:cNvSpPr txBox="1">
              <a:spLocks noChangeArrowheads="1"/>
            </p:cNvSpPr>
            <p:nvPr/>
          </p:nvSpPr>
          <p:spPr bwMode="auto">
            <a:xfrm>
              <a:off x="1490928" y="5752012"/>
              <a:ext cx="67733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Calibri" charset="0"/>
                </a:rPr>
                <a:t> mg</a:t>
              </a:r>
            </a:p>
          </p:txBody>
        </p:sp>
      </p:grpSp>
      <p:graphicFrame>
        <p:nvGraphicFramePr>
          <p:cNvPr id="14341" name="Object 3"/>
          <p:cNvGraphicFramePr>
            <a:graphicFrameLocks noChangeAspect="1"/>
          </p:cNvGraphicFramePr>
          <p:nvPr/>
        </p:nvGraphicFramePr>
        <p:xfrm>
          <a:off x="1420813" y="1584325"/>
          <a:ext cx="3540125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7" name="Equation" r:id="rId7" imgW="1104900" imgH="203200" progId="Equation.3">
                  <p:embed/>
                </p:oleObj>
              </mc:Choice>
              <mc:Fallback>
                <p:oleObj name="Equation" r:id="rId7" imgW="1104900" imgH="203200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0813" y="1584325"/>
                        <a:ext cx="3540125" cy="6492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4"/>
          <p:cNvGraphicFramePr>
            <a:graphicFrameLocks noChangeAspect="1"/>
          </p:cNvGraphicFramePr>
          <p:nvPr/>
        </p:nvGraphicFramePr>
        <p:xfrm>
          <a:off x="1792288" y="2309813"/>
          <a:ext cx="2441575" cy="117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8" name="Equation" r:id="rId9" imgW="762000" imgH="368300" progId="Equation.3">
                  <p:embed/>
                </p:oleObj>
              </mc:Choice>
              <mc:Fallback>
                <p:oleObj name="Equation" r:id="rId9" imgW="762000" imgH="368300" progId="Equation.3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2288" y="2309813"/>
                        <a:ext cx="2441575" cy="117633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5"/>
          <p:cNvGraphicFramePr>
            <a:graphicFrameLocks noChangeAspect="1"/>
          </p:cNvGraphicFramePr>
          <p:nvPr/>
        </p:nvGraphicFramePr>
        <p:xfrm>
          <a:off x="5603875" y="2330450"/>
          <a:ext cx="2278063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9" name="Equation" r:id="rId11" imgW="698500" imgH="177800" progId="Equation.3">
                  <p:embed/>
                </p:oleObj>
              </mc:Choice>
              <mc:Fallback>
                <p:oleObj name="Equation" r:id="rId11" imgW="698500" imgH="177800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75" y="2330450"/>
                        <a:ext cx="2278063" cy="5683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Connector 24"/>
          <p:cNvCxnSpPr/>
          <p:nvPr/>
        </p:nvCxnSpPr>
        <p:spPr>
          <a:xfrm rot="5400000">
            <a:off x="-1281906" y="3777456"/>
            <a:ext cx="358775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19" name="Rectangle 25"/>
          <p:cNvSpPr>
            <a:spLocks noChangeArrowheads="1"/>
          </p:cNvSpPr>
          <p:nvPr/>
        </p:nvSpPr>
        <p:spPr bwMode="auto">
          <a:xfrm>
            <a:off x="511175" y="3224213"/>
            <a:ext cx="3476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>
                <a:latin typeface="Calibri" charset="0"/>
              </a:rPr>
              <a:t>θ </a:t>
            </a:r>
          </a:p>
        </p:txBody>
      </p: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0" y="2236788"/>
            <a:ext cx="714375" cy="658812"/>
            <a:chOff x="408804" y="2185825"/>
            <a:chExt cx="715633" cy="659605"/>
          </a:xfrm>
        </p:grpSpPr>
        <p:sp>
          <p:nvSpPr>
            <p:cNvPr id="16" name="Curved Down Arrow 15"/>
            <p:cNvSpPr/>
            <p:nvPr/>
          </p:nvSpPr>
          <p:spPr>
            <a:xfrm rot="5454727">
              <a:off x="608570" y="2329562"/>
              <a:ext cx="659605" cy="372129"/>
            </a:xfrm>
            <a:prstGeom prst="curvedDownArrow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424" name="TextBox 34"/>
            <p:cNvSpPr txBox="1">
              <a:spLocks noChangeArrowheads="1"/>
            </p:cNvSpPr>
            <p:nvPr/>
          </p:nvSpPr>
          <p:spPr bwMode="auto">
            <a:xfrm>
              <a:off x="408804" y="2251870"/>
              <a:ext cx="67574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Calibri" charset="0"/>
                </a:rPr>
                <a:t>  +</a:t>
              </a:r>
            </a:p>
          </p:txBody>
        </p:sp>
      </p:grpSp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5603875" y="912813"/>
          <a:ext cx="3540125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0" name="Equation" r:id="rId13" imgW="1104900" imgH="368300" progId="Equation.3">
                  <p:embed/>
                </p:oleObj>
              </mc:Choice>
              <mc:Fallback>
                <p:oleObj name="Equation" r:id="rId13" imgW="1104900" imgH="368300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75" y="912813"/>
                        <a:ext cx="3540125" cy="11747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23" name="RodandMass-Angle.m4v" descr="/Users/admin/Documents/Physics/Rotation/NSLforRotation/RodandMass-Angle.m4v">
            <a:hlinkClick r:id="" action="ppaction://media"/>
          </p:cNvPr>
          <p:cNvPicPr/>
          <p:nvPr>
            <a:vide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63" y="3175000"/>
            <a:ext cx="4910137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7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9" dur="1" fill="hold"/>
                                        <p:tgtEl>
                                          <p:spTgt spid="174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3"/>
                  </p:tgtEl>
                </p:cond>
              </p:nextCondLst>
            </p:seq>
            <p:vide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42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54038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Parallel Axis Theorem</a:t>
            </a:r>
          </a:p>
        </p:txBody>
      </p:sp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290513" y="758825"/>
            <a:ext cx="83962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The rotational inertia of an object is its rotational inertia about its center plus mh</a:t>
            </a:r>
            <a:r>
              <a:rPr lang="en-US" baseline="30000"/>
              <a:t>2</a:t>
            </a:r>
            <a:r>
              <a:rPr lang="en-US"/>
              <a:t>, where h is the distance from the center of the object to the rotation axis</a:t>
            </a:r>
          </a:p>
        </p:txBody>
      </p:sp>
      <p:graphicFrame>
        <p:nvGraphicFramePr>
          <p:cNvPr id="18435" name="Object 2"/>
          <p:cNvGraphicFramePr>
            <a:graphicFrameLocks noChangeAspect="1"/>
          </p:cNvGraphicFramePr>
          <p:nvPr/>
        </p:nvGraphicFramePr>
        <p:xfrm>
          <a:off x="2614613" y="1958975"/>
          <a:ext cx="2700337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3" name="Equation" r:id="rId3" imgW="850900" imgH="203200" progId="Equation.3">
                  <p:embed/>
                </p:oleObj>
              </mc:Choice>
              <mc:Fallback>
                <p:oleObj name="Equation" r:id="rId3" imgW="850900" imgH="203200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4613" y="1958975"/>
                        <a:ext cx="2700337" cy="6461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7" name="TextBox 8"/>
          <p:cNvSpPr txBox="1">
            <a:spLocks noChangeArrowheads="1"/>
          </p:cNvSpPr>
          <p:nvPr/>
        </p:nvSpPr>
        <p:spPr bwMode="auto">
          <a:xfrm>
            <a:off x="0" y="2690813"/>
            <a:ext cx="83962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The rotational inertia of a uniform rod about its center is:</a:t>
            </a:r>
          </a:p>
          <a:p>
            <a:pPr eaLnBrk="1" hangingPunct="1"/>
            <a:r>
              <a:rPr lang="en-US"/>
              <a:t>Find its rotational inertia about its end. </a:t>
            </a:r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7731125" y="2690813"/>
          <a:ext cx="115887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4" name="Equation" r:id="rId5" imgW="635000" imgH="368300" progId="Equation.3">
                  <p:embed/>
                </p:oleObj>
              </mc:Choice>
              <mc:Fallback>
                <p:oleObj name="Equation" r:id="rId5" imgW="635000" imgH="368300" progId="Equation.3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1125" y="2690813"/>
                        <a:ext cx="1158875" cy="6731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173163" y="3544888"/>
            <a:ext cx="4025900" cy="1617662"/>
            <a:chOff x="1173163" y="3544372"/>
            <a:chExt cx="4025778" cy="1617623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1173163" y="4790529"/>
              <a:ext cx="3409847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450" name="TextBox 14"/>
            <p:cNvSpPr txBox="1">
              <a:spLocks noChangeArrowheads="1"/>
            </p:cNvSpPr>
            <p:nvPr/>
          </p:nvSpPr>
          <p:spPr bwMode="auto">
            <a:xfrm>
              <a:off x="2614613" y="4792663"/>
              <a:ext cx="6157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h </a:t>
              </a:r>
            </a:p>
          </p:txBody>
        </p:sp>
        <p:cxnSp>
          <p:nvCxnSpPr>
            <p:cNvPr id="19" name="Straight Arrow Connector 18"/>
            <p:cNvCxnSpPr>
              <a:endCxn id="5" idx="0"/>
            </p:cNvCxnSpPr>
            <p:nvPr/>
          </p:nvCxnSpPr>
          <p:spPr>
            <a:xfrm rot="16200000" flipH="1">
              <a:off x="4399658" y="3911869"/>
              <a:ext cx="387341" cy="2063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452" name="TextBox 19"/>
            <p:cNvSpPr txBox="1">
              <a:spLocks noChangeArrowheads="1"/>
            </p:cNvSpPr>
            <p:nvPr/>
          </p:nvSpPr>
          <p:spPr bwMode="auto">
            <a:xfrm>
              <a:off x="4583215" y="3544372"/>
              <a:ext cx="6157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CM</a:t>
              </a:r>
            </a:p>
          </p:txBody>
        </p:sp>
      </p:grpSp>
      <p:graphicFrame>
        <p:nvGraphicFramePr>
          <p:cNvPr id="20492" name="Object 4"/>
          <p:cNvGraphicFramePr>
            <a:graphicFrameLocks noChangeAspect="1"/>
          </p:cNvGraphicFramePr>
          <p:nvPr/>
        </p:nvGraphicFramePr>
        <p:xfrm>
          <a:off x="6426200" y="5316538"/>
          <a:ext cx="2463800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5" name="Equation" r:id="rId7" imgW="1016000" imgH="368300" progId="Equation.3">
                  <p:embed/>
                </p:oleObj>
              </mc:Choice>
              <mc:Fallback>
                <p:oleObj name="Equation" r:id="rId7" imgW="1016000" imgH="368300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6200" y="5316538"/>
                        <a:ext cx="2463800" cy="89376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3" name="Object 5"/>
          <p:cNvGraphicFramePr>
            <a:graphicFrameLocks noChangeAspect="1"/>
          </p:cNvGraphicFramePr>
          <p:nvPr/>
        </p:nvGraphicFramePr>
        <p:xfrm>
          <a:off x="0" y="5162550"/>
          <a:ext cx="3756025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6" name="Equation" r:id="rId9" imgW="1549400" imgH="431800" progId="Equation.3">
                  <p:embed/>
                </p:oleObj>
              </mc:Choice>
              <mc:Fallback>
                <p:oleObj name="Equation" r:id="rId9" imgW="1549400" imgH="431800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162550"/>
                        <a:ext cx="3756025" cy="10477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4" name="Object 6"/>
          <p:cNvGraphicFramePr>
            <a:graphicFrameLocks noChangeAspect="1"/>
          </p:cNvGraphicFramePr>
          <p:nvPr/>
        </p:nvGraphicFramePr>
        <p:xfrm>
          <a:off x="3756025" y="5316538"/>
          <a:ext cx="2493963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7" name="Equation" r:id="rId11" imgW="1028700" imgH="368300" progId="Equation.3">
                  <p:embed/>
                </p:oleObj>
              </mc:Choice>
              <mc:Fallback>
                <p:oleObj name="Equation" r:id="rId11" imgW="1028700" imgH="368300" progId="Equation.3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6025" y="5316538"/>
                        <a:ext cx="2493963" cy="89376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979488" y="3522663"/>
            <a:ext cx="7054850" cy="1270000"/>
            <a:chOff x="979488" y="3522663"/>
            <a:chExt cx="7054850" cy="1270000"/>
          </a:xfrm>
        </p:grpSpPr>
        <p:grpSp>
          <p:nvGrpSpPr>
            <p:cNvPr id="18443" name="Group 10"/>
            <p:cNvGrpSpPr>
              <a:grpSpLocks/>
            </p:cNvGrpSpPr>
            <p:nvPr/>
          </p:nvGrpSpPr>
          <p:grpSpPr bwMode="auto">
            <a:xfrm>
              <a:off x="979488" y="3522663"/>
              <a:ext cx="7054850" cy="1270000"/>
              <a:chOff x="786878" y="2691925"/>
              <a:chExt cx="7054288" cy="1271116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980538" y="3286172"/>
                <a:ext cx="6860628" cy="109633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 rot="5400000">
                <a:off x="344186" y="3326689"/>
                <a:ext cx="1271116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Curved Right Arrow 7"/>
              <p:cNvSpPr/>
              <p:nvPr/>
            </p:nvSpPr>
            <p:spPr>
              <a:xfrm>
                <a:off x="786878" y="2898481"/>
                <a:ext cx="400018" cy="387690"/>
              </a:xfrm>
              <a:prstGeom prst="curvedRightArrow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3" name="Straight Arrow Connector 12"/>
            <p:cNvCxnSpPr/>
            <p:nvPr/>
          </p:nvCxnSpPr>
          <p:spPr>
            <a:xfrm>
              <a:off x="1173163" y="4432300"/>
              <a:ext cx="6861175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8445" name="Object 7"/>
            <p:cNvGraphicFramePr>
              <a:graphicFrameLocks noChangeAspect="1"/>
            </p:cNvGraphicFramePr>
            <p:nvPr/>
          </p:nvGraphicFramePr>
          <p:xfrm>
            <a:off x="5222875" y="4452938"/>
            <a:ext cx="184150" cy="339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78" name="Equation" r:id="rId13" imgW="76200" imgH="139700" progId="Equation.3">
                    <p:embed/>
                  </p:oleObj>
                </mc:Choice>
                <mc:Fallback>
                  <p:oleObj name="Equation" r:id="rId13" imgW="76200" imgH="139700" progId="Equation.3">
                    <p:embed/>
                    <p:pic>
                      <p:nvPicPr>
                        <p:cNvPr id="0" name="Picture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22875" y="4452938"/>
                          <a:ext cx="184150" cy="339725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5056188" y="1354138"/>
          <a:ext cx="1749425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9" name="Equation" r:id="rId3" imgW="533400" imgH="177800" progId="Equation.3">
                  <p:embed/>
                </p:oleObj>
              </mc:Choice>
              <mc:Fallback>
                <p:oleObj name="Equation" r:id="rId3" imgW="533400" imgH="177800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6188" y="1354138"/>
                        <a:ext cx="1749425" cy="56991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3"/>
          <p:cNvSpPr txBox="1">
            <a:spLocks/>
          </p:cNvSpPr>
          <p:nvPr/>
        </p:nvSpPr>
        <p:spPr>
          <a:xfrm>
            <a:off x="504825" y="0"/>
            <a:ext cx="8229600" cy="1354138"/>
          </a:xfrm>
          <a:prstGeom prst="rect">
            <a:avLst/>
          </a:prstGeom>
        </p:spPr>
        <p:txBody>
          <a:bodyPr anchor="ctr">
            <a:normAutofit fontScale="6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A meter stick free to rotate about one end with mass </a:t>
            </a:r>
            <a:r>
              <a:rPr lang="en-US" sz="4400" dirty="0" err="1">
                <a:latin typeface="+mj-lt"/>
                <a:ea typeface="+mj-ea"/>
                <a:cs typeface="+mj-cs"/>
              </a:rPr>
              <a:t>m</a:t>
            </a:r>
            <a:r>
              <a:rPr lang="en-US" sz="4400" dirty="0">
                <a:latin typeface="+mj-lt"/>
                <a:ea typeface="+mj-ea"/>
                <a:cs typeface="+mj-cs"/>
              </a:rPr>
              <a:t> is released from rest in a horizontal position. Find </a:t>
            </a:r>
            <a:r>
              <a:rPr lang="en-US" sz="4400" dirty="0" err="1">
                <a:latin typeface="+mj-lt"/>
                <a:ea typeface="+mj-ea"/>
                <a:cs typeface="+mj-cs"/>
              </a:rPr>
              <a:t>α</a:t>
            </a:r>
            <a:r>
              <a:rPr lang="en-US" sz="4400" dirty="0">
                <a:latin typeface="+mj-lt"/>
                <a:ea typeface="+mj-ea"/>
                <a:cs typeface="+mj-cs"/>
              </a:rPr>
              <a:t> and the acceleration of the end of the meter stick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895350" y="2433638"/>
            <a:ext cx="2743200" cy="1587"/>
          </a:xfrm>
          <a:prstGeom prst="line">
            <a:avLst/>
          </a:prstGeom>
          <a:ln w="825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19075" y="1593850"/>
            <a:ext cx="676275" cy="841375"/>
            <a:chOff x="457201" y="1914791"/>
            <a:chExt cx="675744" cy="841227"/>
          </a:xfrm>
        </p:grpSpPr>
        <p:cxnSp>
          <p:nvCxnSpPr>
            <p:cNvPr id="12" name="Straight Arrow Connector 11"/>
            <p:cNvCxnSpPr/>
            <p:nvPr/>
          </p:nvCxnSpPr>
          <p:spPr>
            <a:xfrm rot="5400000" flipH="1" flipV="1">
              <a:off x="717095" y="2340167"/>
              <a:ext cx="830116" cy="1586"/>
            </a:xfrm>
            <a:prstGeom prst="straightConnector1">
              <a:avLst/>
            </a:prstGeom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475" name="TextBox 13"/>
            <p:cNvSpPr txBox="1">
              <a:spLocks noChangeArrowheads="1"/>
            </p:cNvSpPr>
            <p:nvPr/>
          </p:nvSpPr>
          <p:spPr bwMode="auto">
            <a:xfrm>
              <a:off x="457201" y="1914791"/>
              <a:ext cx="67574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Calibri" charset="0"/>
                </a:rPr>
                <a:t>  N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2301875" y="2435225"/>
            <a:ext cx="711200" cy="841375"/>
            <a:chOff x="4247090" y="2755223"/>
            <a:chExt cx="711993" cy="840170"/>
          </a:xfrm>
        </p:grpSpPr>
        <p:cxnSp>
          <p:nvCxnSpPr>
            <p:cNvPr id="13" name="Straight Arrow Connector 12"/>
            <p:cNvCxnSpPr/>
            <p:nvPr/>
          </p:nvCxnSpPr>
          <p:spPr>
            <a:xfrm rot="16200000" flipH="1">
              <a:off x="3833347" y="3168966"/>
              <a:ext cx="829074" cy="1590"/>
            </a:xfrm>
            <a:prstGeom prst="straightConnector1">
              <a:avLst/>
            </a:prstGeom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473" name="TextBox 14"/>
            <p:cNvSpPr txBox="1">
              <a:spLocks noChangeArrowheads="1"/>
            </p:cNvSpPr>
            <p:nvPr/>
          </p:nvSpPr>
          <p:spPr bwMode="auto">
            <a:xfrm>
              <a:off x="4281750" y="3133728"/>
              <a:ext cx="67733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Calibri" charset="0"/>
                </a:rPr>
                <a:t> mg</a:t>
              </a: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555625" y="2105025"/>
            <a:ext cx="676275" cy="701675"/>
            <a:chOff x="792689" y="2425420"/>
            <a:chExt cx="677333" cy="702337"/>
          </a:xfrm>
        </p:grpSpPr>
        <p:sp>
          <p:nvSpPr>
            <p:cNvPr id="16" name="Curved Down Arrow 15"/>
            <p:cNvSpPr/>
            <p:nvPr/>
          </p:nvSpPr>
          <p:spPr>
            <a:xfrm rot="3504366">
              <a:off x="811178" y="2569109"/>
              <a:ext cx="659435" cy="372056"/>
            </a:xfrm>
            <a:prstGeom prst="curvedDownArrow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471" name="TextBox 18"/>
            <p:cNvSpPr txBox="1">
              <a:spLocks noChangeArrowheads="1"/>
            </p:cNvSpPr>
            <p:nvPr/>
          </p:nvSpPr>
          <p:spPr bwMode="auto">
            <a:xfrm>
              <a:off x="792689" y="2666092"/>
              <a:ext cx="67733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Calibri" charset="0"/>
                </a:rPr>
                <a:t>+</a:t>
              </a:r>
            </a:p>
          </p:txBody>
        </p:sp>
      </p:grpSp>
      <p:graphicFrame>
        <p:nvGraphicFramePr>
          <p:cNvPr id="14341" name="Object 3"/>
          <p:cNvGraphicFramePr>
            <a:graphicFrameLocks noChangeAspect="1"/>
          </p:cNvGraphicFramePr>
          <p:nvPr/>
        </p:nvGraphicFramePr>
        <p:xfrm>
          <a:off x="4167188" y="2100263"/>
          <a:ext cx="2930525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0" name="Equation" r:id="rId5" imgW="914400" imgH="368300" progId="Equation.3">
                  <p:embed/>
                </p:oleObj>
              </mc:Choice>
              <mc:Fallback>
                <p:oleObj name="Equation" r:id="rId5" imgW="914400" imgH="368300" progId="Equation.3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7188" y="2100263"/>
                        <a:ext cx="2930525" cy="11779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4"/>
          <p:cNvGraphicFramePr>
            <a:graphicFrameLocks noChangeAspect="1"/>
          </p:cNvGraphicFramePr>
          <p:nvPr/>
        </p:nvGraphicFramePr>
        <p:xfrm>
          <a:off x="7569200" y="2101850"/>
          <a:ext cx="1465263" cy="117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1" name="Equation" r:id="rId7" imgW="457200" imgH="368300" progId="Equation.3">
                  <p:embed/>
                </p:oleObj>
              </mc:Choice>
              <mc:Fallback>
                <p:oleObj name="Equation" r:id="rId7" imgW="457200" imgH="368300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9200" y="2101850"/>
                        <a:ext cx="1465263" cy="117633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5"/>
          <p:cNvGraphicFramePr>
            <a:graphicFrameLocks noChangeAspect="1"/>
          </p:cNvGraphicFramePr>
          <p:nvPr/>
        </p:nvGraphicFramePr>
        <p:xfrm>
          <a:off x="3013075" y="3455988"/>
          <a:ext cx="6021388" cy="117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2" name="Equation" r:id="rId9" imgW="1879600" imgH="368300" progId="Equation.3">
                  <p:embed/>
                </p:oleObj>
              </mc:Choice>
              <mc:Fallback>
                <p:oleObj name="Equation" r:id="rId9" imgW="1879600" imgH="368300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3075" y="3455988"/>
                        <a:ext cx="6021388" cy="117633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61913" y="3455988"/>
          <a:ext cx="1665287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3" name="Equation" r:id="rId11" imgW="749300" imgH="368300" progId="Equation.3">
                  <p:embed/>
                </p:oleObj>
              </mc:Choice>
              <mc:Fallback>
                <p:oleObj name="Equation" r:id="rId11" imgW="749300" imgH="368300" progId="Equation.3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3" y="3455988"/>
                        <a:ext cx="1665287" cy="82073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41275" y="5494338"/>
          <a:ext cx="8250238" cy="112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4" name="Equation" r:id="rId13" imgW="3162300" imgH="431800" progId="Equation.3">
                  <p:embed/>
                </p:oleObj>
              </mc:Choice>
              <mc:Fallback>
                <p:oleObj name="Equation" r:id="rId13" imgW="3162300" imgH="431800" progId="Equation.3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" y="5494338"/>
                        <a:ext cx="8250238" cy="112871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3" name="Object 8"/>
          <p:cNvGraphicFramePr>
            <a:graphicFrameLocks noChangeAspect="1"/>
          </p:cNvGraphicFramePr>
          <p:nvPr/>
        </p:nvGraphicFramePr>
        <p:xfrm>
          <a:off x="112713" y="4598988"/>
          <a:ext cx="21209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5" name="Equation" r:id="rId15" imgW="812800" imgH="203200" progId="Equation.3">
                  <p:embed/>
                </p:oleObj>
              </mc:Choice>
              <mc:Fallback>
                <p:oleObj name="Equation" r:id="rId15" imgW="812800" imgH="203200" progId="Equation.3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13" y="4598988"/>
                        <a:ext cx="2120900" cy="5334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676525" y="4900613"/>
            <a:ext cx="6357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Can the acceleration be greater than 9.8 m/s</a:t>
            </a:r>
            <a:r>
              <a:rPr lang="en-US" baseline="30000">
                <a:latin typeface="Calibri" charset="0"/>
              </a:rPr>
              <a:t>2</a:t>
            </a:r>
            <a:r>
              <a:rPr lang="en-US">
                <a:latin typeface="Calibri" charset="0"/>
              </a:rPr>
              <a:t> 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43" name="Object 2"/>
          <p:cNvGraphicFramePr>
            <a:graphicFrameLocks noChangeAspect="1"/>
          </p:cNvGraphicFramePr>
          <p:nvPr/>
        </p:nvGraphicFramePr>
        <p:xfrm>
          <a:off x="7183438" y="2139950"/>
          <a:ext cx="1749425" cy="308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name="Equation" r:id="rId5" imgW="660400" imgH="1155700" progId="Equation.3">
                  <p:embed/>
                </p:oleObj>
              </mc:Choice>
              <mc:Fallback>
                <p:oleObj name="Equation" r:id="rId5" imgW="660400" imgH="11557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3438" y="2139950"/>
                        <a:ext cx="1749425" cy="30876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2" name="TextBox 23"/>
          <p:cNvSpPr txBox="1">
            <a:spLocks noChangeArrowheads="1"/>
          </p:cNvSpPr>
          <p:nvPr/>
        </p:nvSpPr>
        <p:spPr bwMode="auto">
          <a:xfrm>
            <a:off x="257175" y="0"/>
            <a:ext cx="8675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latin typeface="Calibri" charset="0"/>
              </a:rPr>
              <a:t>Can the acceleration by greater than 9.8 m/s</a:t>
            </a:r>
            <a:r>
              <a:rPr lang="en-US" sz="3200" baseline="30000">
                <a:latin typeface="Calibri" charset="0"/>
              </a:rPr>
              <a:t>2</a:t>
            </a:r>
            <a:r>
              <a:rPr lang="en-US" sz="3200">
                <a:latin typeface="Calibri" charset="0"/>
              </a:rPr>
              <a:t> ???</a:t>
            </a:r>
          </a:p>
        </p:txBody>
      </p:sp>
      <p:pic>
        <p:nvPicPr>
          <p:cNvPr id="20484" name="CoinsOnRuler.MOV" descr="/Users/admin/Documents/Physics/Rotation/CoinsOnRuler.MOV">
            <a:hlinkClick r:id="" action="ppaction://media"/>
          </p:cNvPr>
          <p:cNvPicPr/>
          <p:nvPr>
            <a:vide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6700"/>
            <a:ext cx="685482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065463" y="674688"/>
            <a:ext cx="5340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latin typeface="Calibri" charset="0"/>
              </a:rPr>
              <a:t>At what r does a=g?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4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204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4"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484"/>
                </p:tgtEl>
              </p:cMediaNode>
            </p:video>
          </p:childTnLst>
        </p:cTn>
      </p:par>
    </p:tnLst>
    <p:bldLst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171450" y="1284288"/>
          <a:ext cx="1749425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3" name="Equation" r:id="rId5" imgW="533400" imgH="177800" progId="Equation.3">
                  <p:embed/>
                </p:oleObj>
              </mc:Choice>
              <mc:Fallback>
                <p:oleObj name="Equation" r:id="rId5" imgW="533400" imgH="177800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" y="1284288"/>
                        <a:ext cx="1749425" cy="56991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5386388" y="1727200"/>
            <a:ext cx="2743200" cy="1588"/>
          </a:xfrm>
          <a:prstGeom prst="line">
            <a:avLst/>
          </a:prstGeom>
          <a:ln w="825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8129588" y="1354138"/>
            <a:ext cx="746125" cy="74453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4711700" y="885825"/>
            <a:ext cx="676275" cy="841375"/>
            <a:chOff x="457201" y="1914791"/>
            <a:chExt cx="675744" cy="841227"/>
          </a:xfrm>
        </p:grpSpPr>
        <p:cxnSp>
          <p:nvCxnSpPr>
            <p:cNvPr id="12" name="Straight Arrow Connector 11"/>
            <p:cNvCxnSpPr/>
            <p:nvPr/>
          </p:nvCxnSpPr>
          <p:spPr>
            <a:xfrm rot="5400000" flipH="1" flipV="1">
              <a:off x="717095" y="2340167"/>
              <a:ext cx="830116" cy="1586"/>
            </a:xfrm>
            <a:prstGeom prst="straightConnector1">
              <a:avLst/>
            </a:prstGeom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525" name="TextBox 13"/>
            <p:cNvSpPr txBox="1">
              <a:spLocks noChangeArrowheads="1"/>
            </p:cNvSpPr>
            <p:nvPr/>
          </p:nvSpPr>
          <p:spPr bwMode="auto">
            <a:xfrm>
              <a:off x="457201" y="1914791"/>
              <a:ext cx="67574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Calibri" charset="0"/>
                </a:rPr>
                <a:t>  N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8502650" y="1727200"/>
            <a:ext cx="711200" cy="839788"/>
            <a:chOff x="4247090" y="2755223"/>
            <a:chExt cx="711993" cy="840170"/>
          </a:xfrm>
        </p:grpSpPr>
        <p:cxnSp>
          <p:nvCxnSpPr>
            <p:cNvPr id="13" name="Straight Arrow Connector 12"/>
            <p:cNvCxnSpPr/>
            <p:nvPr/>
          </p:nvCxnSpPr>
          <p:spPr>
            <a:xfrm rot="16200000" flipH="1">
              <a:off x="3833358" y="3168955"/>
              <a:ext cx="829052" cy="1590"/>
            </a:xfrm>
            <a:prstGeom prst="straightConnector1">
              <a:avLst/>
            </a:prstGeom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523" name="TextBox 14"/>
            <p:cNvSpPr txBox="1">
              <a:spLocks noChangeArrowheads="1"/>
            </p:cNvSpPr>
            <p:nvPr/>
          </p:nvSpPr>
          <p:spPr bwMode="auto">
            <a:xfrm>
              <a:off x="4281750" y="3133728"/>
              <a:ext cx="67733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Calibri" charset="0"/>
                </a:rPr>
                <a:t> mg</a:t>
              </a: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5048250" y="1397000"/>
            <a:ext cx="676275" cy="701675"/>
            <a:chOff x="792689" y="2425420"/>
            <a:chExt cx="677333" cy="702337"/>
          </a:xfrm>
        </p:grpSpPr>
        <p:sp>
          <p:nvSpPr>
            <p:cNvPr id="16" name="Curved Down Arrow 15"/>
            <p:cNvSpPr/>
            <p:nvPr/>
          </p:nvSpPr>
          <p:spPr>
            <a:xfrm rot="3504366">
              <a:off x="811178" y="2569109"/>
              <a:ext cx="659435" cy="372056"/>
            </a:xfrm>
            <a:prstGeom prst="curvedDownArrow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521" name="TextBox 18"/>
            <p:cNvSpPr txBox="1">
              <a:spLocks noChangeArrowheads="1"/>
            </p:cNvSpPr>
            <p:nvPr/>
          </p:nvSpPr>
          <p:spPr bwMode="auto">
            <a:xfrm>
              <a:off x="792689" y="2666092"/>
              <a:ext cx="67733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Calibri" charset="0"/>
                </a:rPr>
                <a:t>+</a:t>
              </a:r>
            </a:p>
          </p:txBody>
        </p:sp>
      </p:grpSp>
      <p:graphicFrame>
        <p:nvGraphicFramePr>
          <p:cNvPr id="14341" name="Object 3"/>
          <p:cNvGraphicFramePr>
            <a:graphicFrameLocks noChangeAspect="1"/>
          </p:cNvGraphicFramePr>
          <p:nvPr/>
        </p:nvGraphicFramePr>
        <p:xfrm>
          <a:off x="0" y="1949450"/>
          <a:ext cx="5483225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4" name="Equation" r:id="rId7" imgW="1765300" imgH="368300" progId="Equation.3">
                  <p:embed/>
                </p:oleObj>
              </mc:Choice>
              <mc:Fallback>
                <p:oleObj name="Equation" r:id="rId7" imgW="1765300" imgH="368300" progId="Equation.3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49450"/>
                        <a:ext cx="5483225" cy="12128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4"/>
          <p:cNvGraphicFramePr>
            <a:graphicFrameLocks noChangeAspect="1"/>
          </p:cNvGraphicFramePr>
          <p:nvPr/>
        </p:nvGraphicFramePr>
        <p:xfrm>
          <a:off x="2287588" y="3397250"/>
          <a:ext cx="1463675" cy="117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5" name="Equation" r:id="rId9" imgW="457200" imgH="368300" progId="Equation.3">
                  <p:embed/>
                </p:oleObj>
              </mc:Choice>
              <mc:Fallback>
                <p:oleObj name="Equation" r:id="rId9" imgW="457200" imgH="368300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7588" y="3397250"/>
                        <a:ext cx="1463675" cy="117633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5"/>
          <p:cNvGraphicFramePr>
            <a:graphicFrameLocks noChangeAspect="1"/>
          </p:cNvGraphicFramePr>
          <p:nvPr/>
        </p:nvGraphicFramePr>
        <p:xfrm>
          <a:off x="90488" y="5087938"/>
          <a:ext cx="3660775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6" name="Equation" r:id="rId11" imgW="1143000" imgH="368300" progId="Equation.3">
                  <p:embed/>
                </p:oleObj>
              </mc:Choice>
              <mc:Fallback>
                <p:oleObj name="Equation" r:id="rId11" imgW="1143000" imgH="368300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8" y="5087938"/>
                        <a:ext cx="3660775" cy="11747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6931025" y="1725613"/>
            <a:ext cx="711200" cy="839787"/>
            <a:chOff x="4247090" y="2755223"/>
            <a:chExt cx="711993" cy="840170"/>
          </a:xfrm>
        </p:grpSpPr>
        <p:cxnSp>
          <p:nvCxnSpPr>
            <p:cNvPr id="23" name="Straight Arrow Connector 22"/>
            <p:cNvCxnSpPr/>
            <p:nvPr/>
          </p:nvCxnSpPr>
          <p:spPr>
            <a:xfrm rot="16200000" flipH="1">
              <a:off x="3833358" y="3168955"/>
              <a:ext cx="829053" cy="1590"/>
            </a:xfrm>
            <a:prstGeom prst="straightConnector1">
              <a:avLst/>
            </a:prstGeom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519" name="TextBox 23"/>
            <p:cNvSpPr txBox="1">
              <a:spLocks noChangeArrowheads="1"/>
            </p:cNvSpPr>
            <p:nvPr/>
          </p:nvSpPr>
          <p:spPr bwMode="auto">
            <a:xfrm>
              <a:off x="4281750" y="3133728"/>
              <a:ext cx="67733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Calibri" charset="0"/>
                </a:rPr>
                <a:t> mg</a:t>
              </a:r>
            </a:p>
          </p:txBody>
        </p:sp>
      </p:grpSp>
      <p:graphicFrame>
        <p:nvGraphicFramePr>
          <p:cNvPr id="17414" name="Object 6"/>
          <p:cNvGraphicFramePr>
            <a:graphicFrameLocks noChangeAspect="1"/>
          </p:cNvGraphicFramePr>
          <p:nvPr/>
        </p:nvGraphicFramePr>
        <p:xfrm>
          <a:off x="0" y="3397250"/>
          <a:ext cx="2116138" cy="117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7" name="Equation" r:id="rId13" imgW="660400" imgH="368300" progId="Equation.3">
                  <p:embed/>
                </p:oleObj>
              </mc:Choice>
              <mc:Fallback>
                <p:oleObj name="Equation" r:id="rId13" imgW="660400" imgH="368300" progId="Equation.3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397250"/>
                        <a:ext cx="2116138" cy="117633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6" name="TextBox 23"/>
          <p:cNvSpPr txBox="1">
            <a:spLocks noChangeArrowheads="1"/>
          </p:cNvSpPr>
          <p:nvPr/>
        </p:nvSpPr>
        <p:spPr bwMode="auto">
          <a:xfrm>
            <a:off x="0" y="0"/>
            <a:ext cx="9144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A mass m is attached to a rod with length l and mass m that is free to rotate about its end. It is released from rest, find α and the acceleration of the mass</a:t>
            </a:r>
          </a:p>
          <a:p>
            <a:pPr eaLnBrk="1" hangingPunct="1"/>
            <a:endParaRPr lang="en-US"/>
          </a:p>
        </p:txBody>
      </p:sp>
      <p:pic>
        <p:nvPicPr>
          <p:cNvPr id="21518" name="RodandMass-Horiz.m4v" descr="/Users/admin/Documents/Physics/Rotation/NSLforRotation/RodandMass-Horiz.m4v">
            <a:hlinkClick r:id="" action="ppaction://media"/>
          </p:cNvPr>
          <p:cNvPicPr/>
          <p:nvPr>
            <a:vide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238" y="3041650"/>
            <a:ext cx="5087937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15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3" dur="1" fill="hold"/>
                                        <p:tgtEl>
                                          <p:spTgt spid="215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8"/>
                  </p:tgtEl>
                </p:cond>
              </p:nextCondLst>
            </p:seq>
            <p:vide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518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420688" y="579438"/>
            <a:ext cx="5535612" cy="1573212"/>
            <a:chOff x="420156" y="579048"/>
            <a:chExt cx="5535752" cy="1573854"/>
          </a:xfrm>
        </p:grpSpPr>
        <p:sp>
          <p:nvSpPr>
            <p:cNvPr id="5" name="Rectangle 4"/>
            <p:cNvSpPr/>
            <p:nvPr/>
          </p:nvSpPr>
          <p:spPr>
            <a:xfrm>
              <a:off x="420156" y="1309596"/>
              <a:ext cx="5535752" cy="1794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rot="5400000">
              <a:off x="2407455" y="1365181"/>
              <a:ext cx="1573854" cy="1588"/>
            </a:xfrm>
            <a:prstGeom prst="line">
              <a:avLst/>
            </a:prstGeom>
            <a:ln w="254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6738"/>
          </a:xfrm>
        </p:spPr>
        <p:txBody>
          <a:bodyPr/>
          <a:lstStyle/>
          <a:p>
            <a:r>
              <a:rPr lang="en-US" sz="3000">
                <a:latin typeface="Calibri" charset="0"/>
                <a:ea typeface="ＭＳ Ｐゴシック" charset="0"/>
                <a:cs typeface="ＭＳ Ｐゴシック" charset="0"/>
              </a:rPr>
              <a:t>Derivation of Rotational Inertia of a Rod about its Center</a:t>
            </a:r>
          </a:p>
        </p:txBody>
      </p: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3194050" y="735013"/>
            <a:ext cx="1809750" cy="754062"/>
            <a:chOff x="3194140" y="734870"/>
            <a:chExt cx="1810326" cy="754562"/>
          </a:xfrm>
        </p:grpSpPr>
        <p:sp>
          <p:nvSpPr>
            <p:cNvPr id="15" name="Rectangle 14"/>
            <p:cNvSpPr/>
            <p:nvPr/>
          </p:nvSpPr>
          <p:spPr>
            <a:xfrm>
              <a:off x="4175527" y="1309926"/>
              <a:ext cx="152449" cy="17950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2550" name="Group 40"/>
            <p:cNvGrpSpPr>
              <a:grpSpLocks/>
            </p:cNvGrpSpPr>
            <p:nvPr/>
          </p:nvGrpSpPr>
          <p:grpSpPr bwMode="auto">
            <a:xfrm>
              <a:off x="3194140" y="734870"/>
              <a:ext cx="1810326" cy="575088"/>
              <a:chOff x="3194140" y="734870"/>
              <a:chExt cx="1810326" cy="575088"/>
            </a:xfrm>
          </p:grpSpPr>
          <p:sp>
            <p:nvSpPr>
              <p:cNvPr id="22551" name="TextBox 23"/>
              <p:cNvSpPr txBox="1">
                <a:spLocks noChangeArrowheads="1"/>
              </p:cNvSpPr>
              <p:nvPr/>
            </p:nvSpPr>
            <p:spPr bwMode="auto">
              <a:xfrm>
                <a:off x="4328027" y="771534"/>
                <a:ext cx="67643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/>
                  <a:t>dx</a:t>
                </a:r>
              </a:p>
            </p:txBody>
          </p:sp>
          <p:cxnSp>
            <p:nvCxnSpPr>
              <p:cNvPr id="17" name="Straight Arrow Connector 16"/>
              <p:cNvCxnSpPr/>
              <p:nvPr/>
            </p:nvCxnSpPr>
            <p:spPr>
              <a:xfrm>
                <a:off x="3194140" y="769818"/>
                <a:ext cx="981387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>
                <a:off x="3996815" y="1129626"/>
                <a:ext cx="359013" cy="15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>
                <a:off x="4147676" y="1129626"/>
                <a:ext cx="359013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rot="10800000">
                <a:off x="4326388" y="1100237"/>
                <a:ext cx="330305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rot="10800000" flipH="1">
                <a:off x="3845222" y="1101825"/>
                <a:ext cx="330305" cy="158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557" name="TextBox 24"/>
              <p:cNvSpPr txBox="1">
                <a:spLocks noChangeArrowheads="1"/>
              </p:cNvSpPr>
              <p:nvPr/>
            </p:nvSpPr>
            <p:spPr bwMode="auto">
              <a:xfrm>
                <a:off x="3321364" y="734870"/>
                <a:ext cx="52403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/>
                  <a:t>x</a:t>
                </a:r>
              </a:p>
            </p:txBody>
          </p:sp>
        </p:grpSp>
      </p:grpSp>
      <p:graphicFrame>
        <p:nvGraphicFramePr>
          <p:cNvPr id="27" name="Object 2"/>
          <p:cNvGraphicFramePr>
            <a:graphicFrameLocks noChangeAspect="1"/>
          </p:cNvGraphicFramePr>
          <p:nvPr/>
        </p:nvGraphicFramePr>
        <p:xfrm>
          <a:off x="3263900" y="2152650"/>
          <a:ext cx="3481388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2" name="Equation" r:id="rId3" imgW="1651000" imgH="368300" progId="Equation.3">
                  <p:embed/>
                </p:oleObj>
              </mc:Choice>
              <mc:Fallback>
                <p:oleObj name="Equation" r:id="rId3" imgW="1651000" imgH="368300" progId="Equation.3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900" y="2152650"/>
                        <a:ext cx="3481388" cy="7762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0" y="2273300"/>
          <a:ext cx="1444625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3" name="Equation" r:id="rId5" imgW="685800" imgH="241300" progId="Equation.3">
                  <p:embed/>
                </p:oleObj>
              </mc:Choice>
              <mc:Fallback>
                <p:oleObj name="Equation" r:id="rId5" imgW="685800" imgH="241300" progId="Equation.3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73300"/>
                        <a:ext cx="1444625" cy="5349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6" name="Object 4"/>
          <p:cNvGraphicFramePr>
            <a:graphicFrameLocks noChangeAspect="1"/>
          </p:cNvGraphicFramePr>
          <p:nvPr/>
        </p:nvGraphicFramePr>
        <p:xfrm>
          <a:off x="1952625" y="2449513"/>
          <a:ext cx="696913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4" name="Equation" r:id="rId7" imgW="330200" imgH="101600" progId="Equation.3">
                  <p:embed/>
                </p:oleObj>
              </mc:Choice>
              <mc:Fallback>
                <p:oleObj name="Equation" r:id="rId7" imgW="330200" imgH="101600" progId="Equation.3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25" y="2449513"/>
                        <a:ext cx="696913" cy="2127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7" name="Object 5"/>
          <p:cNvGraphicFramePr>
            <a:graphicFrameLocks noChangeAspect="1"/>
          </p:cNvGraphicFramePr>
          <p:nvPr/>
        </p:nvGraphicFramePr>
        <p:xfrm>
          <a:off x="7207250" y="2098675"/>
          <a:ext cx="152400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5" name="Equation" r:id="rId9" imgW="723900" imgH="368300" progId="Equation.3">
                  <p:embed/>
                </p:oleObj>
              </mc:Choice>
              <mc:Fallback>
                <p:oleObj name="Equation" r:id="rId9" imgW="723900" imgH="368300" progId="Equation.3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7250" y="2098675"/>
                        <a:ext cx="1524000" cy="7762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8" name="Object 6"/>
          <p:cNvGraphicFramePr>
            <a:graphicFrameLocks noChangeAspect="1"/>
          </p:cNvGraphicFramePr>
          <p:nvPr/>
        </p:nvGraphicFramePr>
        <p:xfrm>
          <a:off x="0" y="2928938"/>
          <a:ext cx="7891463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6" name="Equation" r:id="rId11" imgW="3733800" imgH="558800" progId="Equation.3">
                  <p:embed/>
                </p:oleObj>
              </mc:Choice>
              <mc:Fallback>
                <p:oleObj name="Equation" r:id="rId11" imgW="3733800" imgH="558800" progId="Equation.3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928938"/>
                        <a:ext cx="7891463" cy="11779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420688" y="1751013"/>
            <a:ext cx="5548312" cy="373062"/>
            <a:chOff x="420156" y="1751741"/>
            <a:chExt cx="5549557" cy="372508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420156" y="1751741"/>
              <a:ext cx="2773984" cy="1585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lg" len="lg"/>
              <a:tailEnd type="arrow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3195729" y="1753326"/>
              <a:ext cx="2773984" cy="1586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lg" len="lg"/>
              <a:tailEnd type="arrow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547" name="TextBox 12"/>
            <p:cNvSpPr txBox="1">
              <a:spLocks noChangeArrowheads="1"/>
            </p:cNvSpPr>
            <p:nvPr/>
          </p:nvSpPr>
          <p:spPr bwMode="auto">
            <a:xfrm>
              <a:off x="1276057" y="1754917"/>
              <a:ext cx="6764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L/2</a:t>
              </a:r>
            </a:p>
          </p:txBody>
        </p:sp>
        <p:sp>
          <p:nvSpPr>
            <p:cNvPr id="22548" name="TextBox 13"/>
            <p:cNvSpPr txBox="1">
              <a:spLocks noChangeArrowheads="1"/>
            </p:cNvSpPr>
            <p:nvPr/>
          </p:nvSpPr>
          <p:spPr bwMode="auto">
            <a:xfrm>
              <a:off x="4175626" y="1754917"/>
              <a:ext cx="6764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L/2</a:t>
              </a:r>
            </a:p>
          </p:txBody>
        </p:sp>
      </p:grpSp>
      <p:graphicFrame>
        <p:nvGraphicFramePr>
          <p:cNvPr id="49159" name="Object 7"/>
          <p:cNvGraphicFramePr>
            <a:graphicFrameLocks noChangeAspect="1"/>
          </p:cNvGraphicFramePr>
          <p:nvPr/>
        </p:nvGraphicFramePr>
        <p:xfrm>
          <a:off x="1588" y="4306888"/>
          <a:ext cx="465455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7" name="Equation" r:id="rId13" imgW="2209800" imgH="457200" progId="Equation.3">
                  <p:embed/>
                </p:oleObj>
              </mc:Choice>
              <mc:Fallback>
                <p:oleObj name="Equation" r:id="rId13" imgW="2209800" imgH="457200" progId="Equation.3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4306888"/>
                        <a:ext cx="4654550" cy="9652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0" name="Object 8"/>
          <p:cNvGraphicFramePr>
            <a:graphicFrameLocks noChangeAspect="1"/>
          </p:cNvGraphicFramePr>
          <p:nvPr/>
        </p:nvGraphicFramePr>
        <p:xfrm>
          <a:off x="5003800" y="4041775"/>
          <a:ext cx="2865438" cy="123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8" name="Equation" r:id="rId15" imgW="1358900" imgH="584200" progId="Equation.3">
                  <p:embed/>
                </p:oleObj>
              </mc:Choice>
              <mc:Fallback>
                <p:oleObj name="Equation" r:id="rId15" imgW="1358900" imgH="584200" progId="Equation.3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4041775"/>
                        <a:ext cx="2865438" cy="12303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1" name="Object 9"/>
          <p:cNvGraphicFramePr>
            <a:graphicFrameLocks noChangeAspect="1"/>
          </p:cNvGraphicFramePr>
          <p:nvPr/>
        </p:nvGraphicFramePr>
        <p:xfrm>
          <a:off x="7134225" y="695325"/>
          <a:ext cx="1471613" cy="123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9" name="Equation" r:id="rId17" imgW="698500" imgH="584200" progId="Equation.3">
                  <p:embed/>
                </p:oleObj>
              </mc:Choice>
              <mc:Fallback>
                <p:oleObj name="Equation" r:id="rId17" imgW="698500" imgH="584200" progId="Equation.3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4225" y="695325"/>
                        <a:ext cx="1471613" cy="12303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Straight Connector 35"/>
          <p:cNvCxnSpPr/>
          <p:nvPr/>
        </p:nvCxnSpPr>
        <p:spPr>
          <a:xfrm rot="5400000">
            <a:off x="-365124" y="1485900"/>
            <a:ext cx="1573212" cy="1587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8089900" y="4106863"/>
            <a:ext cx="10541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Limits are 0 to L</a:t>
            </a:r>
          </a:p>
        </p:txBody>
      </p:sp>
      <p:graphicFrame>
        <p:nvGraphicFramePr>
          <p:cNvPr id="49162" name="Object 10"/>
          <p:cNvGraphicFramePr>
            <a:graphicFrameLocks noChangeAspect="1"/>
          </p:cNvGraphicFramePr>
          <p:nvPr/>
        </p:nvGraphicFramePr>
        <p:xfrm>
          <a:off x="1588" y="5535613"/>
          <a:ext cx="6046787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0" name="Equation" r:id="rId19" imgW="2870200" imgH="469900" progId="Equation.3">
                  <p:embed/>
                </p:oleObj>
              </mc:Choice>
              <mc:Fallback>
                <p:oleObj name="Equation" r:id="rId19" imgW="2870200" imgH="469900" progId="Equation.3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5535613"/>
                        <a:ext cx="6046787" cy="101758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3" name="Object 11"/>
          <p:cNvGraphicFramePr>
            <a:graphicFrameLocks noChangeAspect="1"/>
          </p:cNvGraphicFramePr>
          <p:nvPr/>
        </p:nvGraphicFramePr>
        <p:xfrm>
          <a:off x="6229350" y="5307013"/>
          <a:ext cx="2914650" cy="134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1" name="Equation" r:id="rId21" imgW="1651000" imgH="762000" progId="Equation.3">
                  <p:embed/>
                </p:oleObj>
              </mc:Choice>
              <mc:Fallback>
                <p:oleObj name="Equation" r:id="rId21" imgW="1651000" imgH="762000" progId="Equation.3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9350" y="5307013"/>
                        <a:ext cx="2914650" cy="134461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1122</Words>
  <Application>Microsoft Macintosh PowerPoint</Application>
  <PresentationFormat>On-screen Show (4:3)</PresentationFormat>
  <Paragraphs>98</Paragraphs>
  <Slides>24</Slides>
  <Notes>0</Notes>
  <HiddenSlides>0</HiddenSlides>
  <MMClips>4</MMClips>
  <ScaleCrop>false</ScaleCrop>
  <HeadingPairs>
    <vt:vector size="10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Links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Arial</vt:lpstr>
      <vt:lpstr>Calibri</vt:lpstr>
      <vt:lpstr>Times New Roman</vt:lpstr>
      <vt:lpstr>Office Theme</vt:lpstr>
      <vt:lpstr>file:////Users/dburns/Documents/Physics/Rotation/NSLforRotation/!OLE_LINK2</vt:lpstr>
      <vt:lpstr>file:////Users/dburns/Documents/Physics/Rotation/NSLforRotation/!OLE_LINK2</vt:lpstr>
      <vt:lpstr>file:////Users/dburns/Documents/Physics/Rotation/NSLforRotation/!OLE_LINK3</vt:lpstr>
      <vt:lpstr>file:////Users/dburns/Documents/Physics/Rotation/NSLforRotation/!OLE_LINK4</vt:lpstr>
      <vt:lpstr>file:////Users/dburns/Documents/Physics/Rotation/NSLforRotation/!OLE_LINK6</vt:lpstr>
      <vt:lpstr>file:////Users/dburns/Documents/Physics/Rotation/NSLforRotation/!OLE_LINK10</vt:lpstr>
      <vt:lpstr>file:////Users/dburns/Documents/Physics/Rotation/NSLforRotation/!OLE_LINK7</vt:lpstr>
      <vt:lpstr>file:////Users/dburns/Documents/Physics/Rotation/NSLforRotation/!OLE_LINK8</vt:lpstr>
      <vt:lpstr>Equation</vt:lpstr>
      <vt:lpstr>Newton’s 2nd Law of Motion:</vt:lpstr>
      <vt:lpstr>Free Body Diagrams for Rotation</vt:lpstr>
      <vt:lpstr>Free Body Diagrams for Rotation</vt:lpstr>
      <vt:lpstr>PowerPoint Presentation</vt:lpstr>
      <vt:lpstr>Parallel Axis Theorem</vt:lpstr>
      <vt:lpstr>PowerPoint Presentation</vt:lpstr>
      <vt:lpstr>PowerPoint Presentation</vt:lpstr>
      <vt:lpstr>PowerPoint Presentation</vt:lpstr>
      <vt:lpstr>Derivation of Rotational Inertia of a Rod about its Center</vt:lpstr>
      <vt:lpstr>PowerPoint Presentation</vt:lpstr>
      <vt:lpstr>PowerPoint Presentation</vt:lpstr>
      <vt:lpstr>A Rolling Wheel is the Synthesis of a Rotating Wheel and a Translating Wheel</vt:lpstr>
      <vt:lpstr>Long Exposure Photograph of Rolling Bike Wheel. Fastest Spokes are Blurred</vt:lpstr>
      <vt:lpstr>A Flashing LED is Attached to a Hollow Cylinder and Rolled Down a Ramp</vt:lpstr>
      <vt:lpstr>Show that the acceleration of a hollow cylinder on a ramp is equal to: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There are 2 ways of visualizing a rolling object, rotation and translation combined and pure rotation.</vt:lpstr>
      <vt:lpstr>What is the rotational inertia of a hollow sphere rotating about a point on its surface if I about its center is: </vt:lpstr>
      <vt:lpstr>Show that the acceleration of a hollow sphere on a ramp is equal to: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Newton’s 2nd Law of Motion:</dc:title>
  <dc:creator>mac user</dc:creator>
  <cp:lastModifiedBy>Dan Burns</cp:lastModifiedBy>
  <cp:revision>24</cp:revision>
  <dcterms:created xsi:type="dcterms:W3CDTF">2013-04-21T22:42:24Z</dcterms:created>
  <dcterms:modified xsi:type="dcterms:W3CDTF">2020-05-10T21:37:52Z</dcterms:modified>
</cp:coreProperties>
</file>