
<file path=[Content_Types].xml><?xml version="1.0" encoding="utf-8"?>
<Types xmlns="http://schemas.openxmlformats.org/package/2006/content-types">
  <Override PartName="/ppt/embeddings/Microsoft_Equation12.bin" ContentType="application/vnd.openxmlformats-officedocument.oleObject"/>
  <Override PartName="/ppt/embeddings/Microsoft_Equation8.bin" ContentType="application/vnd.openxmlformats-officedocument.oleObject"/>
  <Default Extension="rels" ContentType="application/vnd.openxmlformats-package.relationships+xml"/>
  <Override PartName="/ppt/slideLayouts/slideLayout1.xml" ContentType="application/vnd.openxmlformats-officedocument.presentationml.slideLayout+xml"/>
  <Default Extension="xml" ContentType="application/xml"/>
  <Override PartName="/ppt/embeddings/Microsoft_Equation6.bin" ContentType="application/vnd.openxmlformats-officedocument.oleObject"/>
  <Override PartName="/ppt/embeddings/Microsoft_Equation10.bin" ContentType="application/vnd.openxmlformats-officedocument.oleObject"/>
  <Override PartName="/ppt/embeddings/Microsoft_Equation19.bin" ContentType="application/vnd.openxmlformats-officedocument.oleObject"/>
  <Override PartName="/ppt/tableStyles.xml" ContentType="application/vnd.openxmlformats-officedocument.presentationml.tableStyles+xml"/>
  <Default Extension="emf" ContentType="image/x-emf"/>
  <Override PartName="/ppt/slideLayouts/slideLayout8.xml" ContentType="application/vnd.openxmlformats-officedocument.presentationml.slideLayout+xml"/>
  <Override PartName="/ppt/embeddings/Microsoft_Equation4.bin" ContentType="application/vnd.openxmlformats-officedocument.oleObject"/>
  <Override PartName="/ppt/embeddings/Microsoft_Equation17.bin" ContentType="application/vnd.openxmlformats-officedocument.oleObject"/>
  <Override PartName="/ppt/slideLayouts/slideLayout6.xml" ContentType="application/vnd.openxmlformats-officedocument.presentationml.slideLayout+xml"/>
  <Override PartName="/ppt/embeddings/Microsoft_Equation2.bin" ContentType="application/vnd.openxmlformats-officedocument.oleObject"/>
  <Override PartName="/ppt/theme/theme2.xml" ContentType="application/vnd.openxmlformats-officedocument.theme+xml"/>
  <Override PartName="/ppt/embeddings/Microsoft_Equation15.bin" ContentType="application/vnd.openxmlformats-officedocument.oleObject"/>
  <Default Extension="pict" ContentType="image/pi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embeddings/Microsoft_Equation13.bin" ContentType="application/vnd.openxmlformats-officedocument.oleObject"/>
  <Override PartName="/ppt/embeddings/Microsoft_Equation9.bin" ContentType="application/vnd.openxmlformats-officedocument.oleObject"/>
  <Override PartName="/ppt/embeddings/Microsoft_Equation20.bin" ContentType="application/vnd.openxmlformats-officedocument.oleObject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embeddings/Microsoft_Equation11.bin" ContentType="application/vnd.openxmlformats-officedocument.oleObject"/>
  <Default Extension="bin" ContentType="application/vnd.openxmlformats-officedocument.presentationml.printerSettings"/>
  <Override PartName="/ppt/embeddings/Microsoft_Equation7.bin" ContentType="application/vnd.openxmlformats-officedocument.oleObject"/>
  <Override PartName="/ppt/viewProps.xml" ContentType="application/vnd.openxmlformats-officedocument.presentationml.viewProps+xml"/>
  <Override PartName="/ppt/embeddings/Microsoft_Equation5.bin" ContentType="application/vnd.openxmlformats-officedocument.oleObject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embeddings/Microsoft_Equation18.bin" ContentType="application/vnd.openxmlformats-officedocument.oleObject"/>
  <Override PartName="/ppt/slideLayouts/slideLayout7.xml" ContentType="application/vnd.openxmlformats-officedocument.presentationml.slideLayout+xml"/>
  <Override PartName="/ppt/embeddings/Microsoft_Equation3.bin" ContentType="application/vnd.openxmlformats-officedocument.oleObject"/>
  <Default Extension="vml" ContentType="application/vnd.openxmlformats-officedocument.vmlDrawing"/>
  <Override PartName="/ppt/embeddings/Microsoft_Equation16.bin" ContentType="application/vnd.openxmlformats-officedocument.oleObject"/>
  <Override PartName="/ppt/notesMasters/notesMaster1.xml" ContentType="application/vnd.openxmlformats-officedocument.presentationml.notesMaster+xml"/>
  <Override PartName="/ppt/embeddings/Microsoft_Equation21.bin" ContentType="application/vnd.openxmlformats-officedocument.oleObject"/>
  <Override PartName="/ppt/slideLayouts/slideLayout5.xml" ContentType="application/vnd.openxmlformats-officedocument.presentationml.slideLayout+xml"/>
  <Override PartName="/ppt/embeddings/Microsoft_Equation1.bin" ContentType="application/vnd.openxmlformats-officedocument.oleObject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embeddings/Microsoft_Equation14.bin" ContentType="application/vnd.openxmlformats-officedocument.oleObject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5"/>
  </p:notesMasterIdLst>
  <p:sldIdLst>
    <p:sldId id="286" r:id="rId2"/>
    <p:sldId id="287" r:id="rId3"/>
    <p:sldId id="288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-67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2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ict"/><Relationship Id="rId4" Type="http://schemas.openxmlformats.org/officeDocument/2006/relationships/image" Target="../media/image4.pict"/><Relationship Id="rId5" Type="http://schemas.openxmlformats.org/officeDocument/2006/relationships/image" Target="../media/image5.pict"/><Relationship Id="rId6" Type="http://schemas.openxmlformats.org/officeDocument/2006/relationships/image" Target="../media/image6.pict"/><Relationship Id="rId1" Type="http://schemas.openxmlformats.org/officeDocument/2006/relationships/image" Target="../media/image1.pict"/><Relationship Id="rId2" Type="http://schemas.openxmlformats.org/officeDocument/2006/relationships/image" Target="../media/image2.pict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9.pict"/><Relationship Id="rId5" Type="http://schemas.openxmlformats.org/officeDocument/2006/relationships/image" Target="../media/image10.pict"/><Relationship Id="rId6" Type="http://schemas.openxmlformats.org/officeDocument/2006/relationships/image" Target="../media/image11.pict"/><Relationship Id="rId7" Type="http://schemas.openxmlformats.org/officeDocument/2006/relationships/image" Target="../media/image12.pict"/><Relationship Id="rId8" Type="http://schemas.openxmlformats.org/officeDocument/2006/relationships/image" Target="../media/image13.pict"/><Relationship Id="rId1" Type="http://schemas.openxmlformats.org/officeDocument/2006/relationships/image" Target="../media/image4.pict"/><Relationship Id="rId2" Type="http://schemas.openxmlformats.org/officeDocument/2006/relationships/image" Target="../media/image7.pict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ict"/><Relationship Id="rId4" Type="http://schemas.openxmlformats.org/officeDocument/2006/relationships/image" Target="../media/image17.pict"/><Relationship Id="rId5" Type="http://schemas.openxmlformats.org/officeDocument/2006/relationships/image" Target="../media/image18.pict"/><Relationship Id="rId6" Type="http://schemas.openxmlformats.org/officeDocument/2006/relationships/image" Target="../media/image19.pict"/><Relationship Id="rId7" Type="http://schemas.openxmlformats.org/officeDocument/2006/relationships/image" Target="../media/image20.pict"/><Relationship Id="rId1" Type="http://schemas.openxmlformats.org/officeDocument/2006/relationships/image" Target="../media/image14.pict"/><Relationship Id="rId2" Type="http://schemas.openxmlformats.org/officeDocument/2006/relationships/image" Target="../media/image15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5" charset="0"/>
                <a:ea typeface="ＭＳ Ｐゴシック" pitchFamily="35" charset="-128"/>
                <a:cs typeface="ＭＳ Ｐゴシック" pitchFamily="3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EB45254-EDD5-4747-A2B8-8B267C17E5D7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5" charset="0"/>
                <a:ea typeface="ＭＳ Ｐゴシック" pitchFamily="35" charset="-128"/>
                <a:cs typeface="ＭＳ Ｐゴシック" pitchFamily="3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7CC9B00-31D9-4A40-9784-E17E0B4492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466399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5" charset="-128"/>
        <a:cs typeface="ＭＳ Ｐゴシック" pitchFamily="3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BC64D-32C1-5A46-90CA-11B8AC698D95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76F99-9585-4148-9D85-A2D37A78AD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98067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4FCCF-14AB-4E4F-9F65-02C224410D30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F5CFE-4F17-A542-AE1B-D3C61D36D6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2379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2275F-AF70-A94F-88FB-A290F85E9636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79AC1-9A83-9840-8A47-F9B97CD6BF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78935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C9B88-9AA1-4644-A571-7E56D4E0D2F1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89A5B-A23B-7949-9B65-1BDBA5D04A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61943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F39A7-8C74-E047-8B13-516F7B387AFD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4DE6F-C21F-6E45-91E9-105CA1B207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6536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9FA7C-2402-8547-8E4D-6F0A08F80A68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97762-ED51-7147-831E-892EE8A67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3620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551D8-6989-0246-832F-C5B5DB15E4FB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9D6C1-B484-6B4D-8EFD-6682B56C5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85937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A8BA9-E481-EA4A-809A-AAA6DF83BBC6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B58E3-EF16-CB49-9E79-C66CC8F7D3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98787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DE93D-15BA-4947-AA37-8334847DBF6E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F258C-04FD-B54F-8517-B70B10E18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5918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ED549-A752-E646-AFD5-A717D555447C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16552-727B-6043-B4E8-F58C6DE67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96064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E10F7-9631-6E4A-9967-FAA1EA6E581E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9CD83-5BE3-7F4D-AF24-93A42F58FD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75044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D3ABEB83-1871-584E-AA93-254C570D775B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8C0130E6-9923-084D-8E19-B8884F8AE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3" charset="-128"/>
          <a:cs typeface="ＭＳ Ｐゴシック" pitchFamily="3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33" charset="-128"/>
          <a:cs typeface="ＭＳ Ｐゴシック" pitchFamily="3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33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33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33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3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oleObject" Target="../embeddings/Microsoft_Equation2.bin"/><Relationship Id="rId5" Type="http://schemas.openxmlformats.org/officeDocument/2006/relationships/oleObject" Target="../embeddings/Microsoft_Equation3.bin"/><Relationship Id="rId6" Type="http://schemas.openxmlformats.org/officeDocument/2006/relationships/oleObject" Target="../embeddings/Microsoft_Equation4.bin"/><Relationship Id="rId7" Type="http://schemas.openxmlformats.org/officeDocument/2006/relationships/oleObject" Target="../embeddings/Microsoft_Equation5.bin"/><Relationship Id="rId8" Type="http://schemas.openxmlformats.org/officeDocument/2006/relationships/oleObject" Target="../embeddings/Microsoft_Equation6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7.bin"/><Relationship Id="rId4" Type="http://schemas.openxmlformats.org/officeDocument/2006/relationships/oleObject" Target="../embeddings/Microsoft_Equation8.bin"/><Relationship Id="rId5" Type="http://schemas.openxmlformats.org/officeDocument/2006/relationships/oleObject" Target="../embeddings/Microsoft_Equation9.bin"/><Relationship Id="rId6" Type="http://schemas.openxmlformats.org/officeDocument/2006/relationships/oleObject" Target="../embeddings/Microsoft_Equation10.bin"/><Relationship Id="rId7" Type="http://schemas.openxmlformats.org/officeDocument/2006/relationships/oleObject" Target="../embeddings/Microsoft_Equation11.bin"/><Relationship Id="rId8" Type="http://schemas.openxmlformats.org/officeDocument/2006/relationships/oleObject" Target="../embeddings/Microsoft_Equation12.bin"/><Relationship Id="rId9" Type="http://schemas.openxmlformats.org/officeDocument/2006/relationships/oleObject" Target="../embeddings/Microsoft_Equation13.bin"/><Relationship Id="rId10" Type="http://schemas.openxmlformats.org/officeDocument/2006/relationships/oleObject" Target="../embeddings/Microsoft_Equation14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5.bin"/><Relationship Id="rId4" Type="http://schemas.openxmlformats.org/officeDocument/2006/relationships/oleObject" Target="../embeddings/Microsoft_Equation16.bin"/><Relationship Id="rId5" Type="http://schemas.openxmlformats.org/officeDocument/2006/relationships/oleObject" Target="../embeddings/Microsoft_Equation17.bin"/><Relationship Id="rId6" Type="http://schemas.openxmlformats.org/officeDocument/2006/relationships/oleObject" Target="../embeddings/Microsoft_Equation18.bin"/><Relationship Id="rId7" Type="http://schemas.openxmlformats.org/officeDocument/2006/relationships/oleObject" Target="../embeddings/Microsoft_Equation19.bin"/><Relationship Id="rId8" Type="http://schemas.openxmlformats.org/officeDocument/2006/relationships/oleObject" Target="../embeddings/Microsoft_Equation20.bin"/><Relationship Id="rId9" Type="http://schemas.openxmlformats.org/officeDocument/2006/relationships/oleObject" Target="../embeddings/Microsoft_Equation21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06375" y="1143000"/>
            <a:ext cx="2206625" cy="2206625"/>
          </a:xfrm>
          <a:prstGeom prst="ellipse">
            <a:avLst/>
          </a:prstGeom>
          <a:noFill/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28575" cmpd="sng">
                <a:solidFill>
                  <a:schemeClr val="tx1"/>
                </a:solidFill>
              </a:ln>
            </a:endParaRPr>
          </a:p>
        </p:txBody>
      </p:sp>
      <p:sp>
        <p:nvSpPr>
          <p:cNvPr id="5" name="Oval 4"/>
          <p:cNvSpPr/>
          <p:nvPr/>
        </p:nvSpPr>
        <p:spPr>
          <a:xfrm>
            <a:off x="1379538" y="1174750"/>
            <a:ext cx="276225" cy="276225"/>
          </a:xfrm>
          <a:prstGeom prst="ellipse">
            <a:avLst/>
          </a:prstGeom>
          <a:solidFill>
            <a:srgbClr val="FF0000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28575" cmpd="sng">
                <a:solidFill>
                  <a:schemeClr val="tx1"/>
                </a:solidFill>
              </a:ln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268413" y="1308100"/>
            <a:ext cx="279400" cy="9620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268413" y="2005013"/>
            <a:ext cx="969962" cy="2651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330325" y="1774825"/>
            <a:ext cx="555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θ</a:t>
            </a:r>
          </a:p>
        </p:txBody>
      </p:sp>
      <p:sp>
        <p:nvSpPr>
          <p:cNvPr id="24" name="Arc 23"/>
          <p:cNvSpPr/>
          <p:nvPr/>
        </p:nvSpPr>
        <p:spPr>
          <a:xfrm>
            <a:off x="757238" y="1085850"/>
            <a:ext cx="1797050" cy="2232025"/>
          </a:xfrm>
          <a:prstGeom prst="arc">
            <a:avLst>
              <a:gd name="adj1" fmla="val 16200000"/>
              <a:gd name="adj2" fmla="val 20900984"/>
            </a:avLst>
          </a:prstGeom>
          <a:ln>
            <a:solidFill>
              <a:schemeClr val="tx1"/>
            </a:solidFill>
            <a:headEnd type="triangle" w="lg" len="lg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3971925" y="1539875"/>
          <a:ext cx="2776538" cy="842963"/>
        </p:xfrm>
        <a:graphic>
          <a:graphicData uri="http://schemas.openxmlformats.org/presentationml/2006/ole">
            <p:oleObj spid="_x0000_s14358" name="Equation" r:id="rId3" imgW="1206500" imgH="368300" progId="Equation.3">
              <p:embed/>
            </p:oleObj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2235200" y="712788"/>
          <a:ext cx="3886200" cy="898525"/>
        </p:xfrm>
        <a:graphic>
          <a:graphicData uri="http://schemas.openxmlformats.org/presentationml/2006/ole">
            <p:oleObj spid="_x0000_s14359" name="Equation" r:id="rId4" imgW="1676400" imgH="393700" progId="Equation.3">
              <p:embed/>
            </p:oleObj>
          </a:graphicData>
        </a:graphic>
      </p:graphicFrame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179763" y="2463800"/>
            <a:ext cx="5964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Easier way, wait for it to go around once:</a:t>
            </a: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3614738" y="3087688"/>
          <a:ext cx="5318125" cy="428625"/>
        </p:xfrm>
        <a:graphic>
          <a:graphicData uri="http://schemas.openxmlformats.org/presentationml/2006/ole">
            <p:oleObj spid="_x0000_s14360" name="Equation" r:id="rId5" imgW="2311400" imgH="190500" progId="Equation.3">
              <p:embed/>
            </p:oleObj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4176713" y="3648075"/>
          <a:ext cx="4371975" cy="842963"/>
        </p:xfrm>
        <a:graphic>
          <a:graphicData uri="http://schemas.openxmlformats.org/presentationml/2006/ole">
            <p:oleObj spid="_x0000_s14361" name="Equation" r:id="rId6" imgW="1905000" imgH="368300" progId="Equation.3">
              <p:embed/>
            </p:oleObj>
          </a:graphicData>
        </a:graphic>
      </p:graphicFrame>
      <p:sp>
        <p:nvSpPr>
          <p:cNvPr id="31" name="Oval 30"/>
          <p:cNvSpPr/>
          <p:nvPr/>
        </p:nvSpPr>
        <p:spPr>
          <a:xfrm>
            <a:off x="1287463" y="1592263"/>
            <a:ext cx="276225" cy="276225"/>
          </a:xfrm>
          <a:prstGeom prst="ellipse">
            <a:avLst/>
          </a:prstGeom>
          <a:solidFill>
            <a:srgbClr val="3366FF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28575" cmpd="sng">
                <a:solidFill>
                  <a:schemeClr val="tx1"/>
                </a:solidFill>
              </a:ln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0" y="3408363"/>
            <a:ext cx="33210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Does the blue spot have the same speed?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66675" y="4276725"/>
            <a:ext cx="31781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No, r is less, distance is less, so v is less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6675" y="5133975"/>
            <a:ext cx="33210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What is the same about the motion of the red and blue spots?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2863" y="6370638"/>
            <a:ext cx="5260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Both have the same change in angle</a:t>
            </a:r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/>
        </p:nvGraphicFramePr>
        <p:xfrm>
          <a:off x="4138613" y="4649788"/>
          <a:ext cx="4587875" cy="898525"/>
        </p:xfrm>
        <a:graphic>
          <a:graphicData uri="http://schemas.openxmlformats.org/presentationml/2006/ole">
            <p:oleObj spid="_x0000_s14362" name="Equation" r:id="rId7" imgW="1993900" imgH="393700" progId="Equation.3">
              <p:embed/>
            </p:oleObj>
          </a:graphicData>
        </a:graphic>
      </p:graphicFrame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576763" y="5575300"/>
            <a:ext cx="358298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Both spots have the same angular speed, ω</a:t>
            </a:r>
          </a:p>
        </p:txBody>
      </p:sp>
      <p:sp>
        <p:nvSpPr>
          <p:cNvPr id="14355" name="TextBox 38"/>
          <p:cNvSpPr txBox="1">
            <a:spLocks noChangeArrowheads="1"/>
          </p:cNvSpPr>
          <p:nvPr/>
        </p:nvSpPr>
        <p:spPr bwMode="auto">
          <a:xfrm>
            <a:off x="66675" y="17463"/>
            <a:ext cx="66627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How can we find the speed of the red spot?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6369050" y="63500"/>
            <a:ext cx="27749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Measure distance traveled and time</a:t>
            </a:r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/>
        </p:nvGraphicFramePr>
        <p:xfrm>
          <a:off x="6772275" y="1120775"/>
          <a:ext cx="1897063" cy="1276350"/>
        </p:xfrm>
        <a:graphic>
          <a:graphicData uri="http://schemas.openxmlformats.org/presentationml/2006/ole">
            <p:oleObj spid="_x0000_s14363" name="Equation" r:id="rId8" imgW="825500" imgH="558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81481E-6 C 0.01198 0.00764 0.02396 0.01551 0.03299 0.02315 C 0.04201 0.03079 0.04826 0.03935 0.05382 0.0463 C 0.05938 0.05324 0.06129 0.05486 0.06597 0.06481 C 0.07066 0.07477 0.07899 0.09954 0.0816 0.10648 " pathEditMode="relative" ptsTypes="aaaaA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81481E-6 C 0.06007 4.81481E-6 0.11146 0.0618 0.11146 0.1405 C 0.11146 0.21898 0.06007 0.28541 2.5E-6 0.28541 C -0.06007 0.28541 -0.1066 0.21898 -0.1066 0.1405 C -0.1066 0.0618 -0.06007 4.81481E-6 2.5E-6 4.81481E-6 Z " pathEditMode="relative" rAng="0" ptsTypes="fffff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" y="1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8" grpId="0"/>
      <p:bldP spid="28" grpId="0"/>
      <p:bldP spid="31" grpId="0" animBg="1"/>
      <p:bldP spid="32" grpId="0"/>
      <p:bldP spid="33" grpId="0"/>
      <p:bldP spid="34" grpId="0"/>
      <p:bldP spid="35" grpId="0"/>
      <p:bldP spid="37" grpId="0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27"/>
          <p:cNvSpPr txBox="1">
            <a:spLocks noChangeArrowheads="1"/>
          </p:cNvSpPr>
          <p:nvPr/>
        </p:nvSpPr>
        <p:spPr bwMode="auto">
          <a:xfrm>
            <a:off x="2722563" y="0"/>
            <a:ext cx="64214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Can we convert from angular to linear speed?</a:t>
            </a: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3579813" y="2047875"/>
          <a:ext cx="4373562" cy="842963"/>
        </p:xfrm>
        <a:graphic>
          <a:graphicData uri="http://schemas.openxmlformats.org/presentationml/2006/ole">
            <p:oleObj spid="_x0000_s15388" name="Equation" r:id="rId3" imgW="1905000" imgH="368300" progId="Equation.3">
              <p:embed/>
            </p:oleObj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/>
        </p:nvGraphicFramePr>
        <p:xfrm>
          <a:off x="3632200" y="1133475"/>
          <a:ext cx="4318000" cy="842963"/>
        </p:xfrm>
        <a:graphic>
          <a:graphicData uri="http://schemas.openxmlformats.org/presentationml/2006/ole">
            <p:oleObj spid="_x0000_s15389" name="Equation" r:id="rId4" imgW="1879600" imgH="368300" progId="Equation.3">
              <p:embed/>
            </p:oleObj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270250" y="603250"/>
            <a:ext cx="5581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Yes, and it is easier if we use radians!</a:t>
            </a:r>
          </a:p>
        </p:txBody>
      </p:sp>
      <p:sp>
        <p:nvSpPr>
          <p:cNvPr id="14" name="Oval 13"/>
          <p:cNvSpPr/>
          <p:nvPr/>
        </p:nvSpPr>
        <p:spPr>
          <a:xfrm>
            <a:off x="7292975" y="2017713"/>
            <a:ext cx="476250" cy="1027112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7959725" y="2346325"/>
          <a:ext cx="760413" cy="322263"/>
        </p:xfrm>
        <a:graphic>
          <a:graphicData uri="http://schemas.openxmlformats.org/presentationml/2006/ole">
            <p:oleObj spid="_x0000_s15390" name="Equation" r:id="rId5" imgW="330200" imgH="139700" progId="Equation.3">
              <p:embed/>
            </p:oleObj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3975100" y="3268663"/>
          <a:ext cx="990600" cy="230187"/>
        </p:xfrm>
        <a:graphic>
          <a:graphicData uri="http://schemas.openxmlformats.org/presentationml/2006/ole">
            <p:oleObj spid="_x0000_s15391" name="Equation" r:id="rId6" imgW="431800" imgH="101600" progId="Equation.3">
              <p:embed/>
            </p:oleObj>
          </a:graphicData>
        </a:graphic>
      </p:graphicFrame>
      <p:grpSp>
        <p:nvGrpSpPr>
          <p:cNvPr id="53" name="Group 52"/>
          <p:cNvGrpSpPr>
            <a:grpSpLocks/>
          </p:cNvGrpSpPr>
          <p:nvPr/>
        </p:nvGrpSpPr>
        <p:grpSpPr bwMode="auto">
          <a:xfrm>
            <a:off x="165100" y="230188"/>
            <a:ext cx="2516188" cy="2438400"/>
            <a:chOff x="165099" y="230832"/>
            <a:chExt cx="2516187" cy="2437458"/>
          </a:xfrm>
        </p:grpSpPr>
        <p:sp>
          <p:nvSpPr>
            <p:cNvPr id="4" name="Oval 3"/>
            <p:cNvSpPr/>
            <p:nvPr/>
          </p:nvSpPr>
          <p:spPr>
            <a:xfrm>
              <a:off x="165099" y="460930"/>
              <a:ext cx="2206624" cy="2207360"/>
            </a:xfrm>
            <a:prstGeom prst="ellipse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 w="28575" cmpd="sng">
                  <a:solidFill>
                    <a:schemeClr val="tx1"/>
                  </a:solidFill>
                </a:ln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1227137" y="460930"/>
              <a:ext cx="414337" cy="112827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1227137" y="1324196"/>
              <a:ext cx="1144587" cy="26501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384" name="TextBox 17"/>
            <p:cNvSpPr txBox="1">
              <a:spLocks noChangeArrowheads="1"/>
            </p:cNvSpPr>
            <p:nvPr/>
          </p:nvSpPr>
          <p:spPr bwMode="auto">
            <a:xfrm>
              <a:off x="1289048" y="1092845"/>
              <a:ext cx="55562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θ</a:t>
              </a:r>
            </a:p>
          </p:txBody>
        </p:sp>
        <p:sp>
          <p:nvSpPr>
            <p:cNvPr id="24" name="Arc 23"/>
            <p:cNvSpPr/>
            <p:nvPr/>
          </p:nvSpPr>
          <p:spPr>
            <a:xfrm>
              <a:off x="715962" y="403802"/>
              <a:ext cx="1797049" cy="2232750"/>
            </a:xfrm>
            <a:prstGeom prst="arc">
              <a:avLst>
                <a:gd name="adj1" fmla="val 16200000"/>
                <a:gd name="adj2" fmla="val 20900984"/>
              </a:avLst>
            </a:prstGeom>
            <a:ln>
              <a:solidFill>
                <a:schemeClr val="tx1"/>
              </a:solidFill>
              <a:headEnd type="triangle" w="lg" len="lg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386" name="TextBox 39"/>
            <p:cNvSpPr txBox="1">
              <a:spLocks noChangeArrowheads="1"/>
            </p:cNvSpPr>
            <p:nvPr/>
          </p:nvSpPr>
          <p:spPr bwMode="auto">
            <a:xfrm>
              <a:off x="2125661" y="230832"/>
              <a:ext cx="55562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</a:t>
              </a:r>
            </a:p>
          </p:txBody>
        </p:sp>
        <p:sp>
          <p:nvSpPr>
            <p:cNvPr id="15387" name="TextBox 40"/>
            <p:cNvSpPr txBox="1">
              <a:spLocks noChangeArrowheads="1"/>
            </p:cNvSpPr>
            <p:nvPr/>
          </p:nvSpPr>
          <p:spPr bwMode="auto">
            <a:xfrm>
              <a:off x="1116010" y="635347"/>
              <a:ext cx="55562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r</a:t>
              </a:r>
            </a:p>
          </p:txBody>
        </p:sp>
      </p:grpSp>
      <p:graphicFrame>
        <p:nvGraphicFramePr>
          <p:cNvPr id="42" name="Object 41"/>
          <p:cNvGraphicFramePr>
            <a:graphicFrameLocks noChangeAspect="1"/>
          </p:cNvGraphicFramePr>
          <p:nvPr/>
        </p:nvGraphicFramePr>
        <p:xfrm>
          <a:off x="188913" y="3862388"/>
          <a:ext cx="3294062" cy="871537"/>
        </p:xfrm>
        <a:graphic>
          <a:graphicData uri="http://schemas.openxmlformats.org/presentationml/2006/ole">
            <p:oleObj spid="_x0000_s15392" name="Equation" r:id="rId7" imgW="1435100" imgH="381000" progId="Equation.3">
              <p:embed/>
            </p:oleObj>
          </a:graphicData>
        </a:graphic>
      </p:graphicFrame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231775" y="2763838"/>
            <a:ext cx="28194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/>
              <a:t>What the #&amp;*!% is a radian?</a:t>
            </a:r>
          </a:p>
        </p:txBody>
      </p:sp>
      <p:graphicFrame>
        <p:nvGraphicFramePr>
          <p:cNvPr id="44" name="Object 43"/>
          <p:cNvGraphicFramePr>
            <a:graphicFrameLocks noChangeAspect="1"/>
          </p:cNvGraphicFramePr>
          <p:nvPr/>
        </p:nvGraphicFramePr>
        <p:xfrm>
          <a:off x="179388" y="5184775"/>
          <a:ext cx="4264025" cy="844550"/>
        </p:xfrm>
        <a:graphic>
          <a:graphicData uri="http://schemas.openxmlformats.org/presentationml/2006/ole">
            <p:oleObj spid="_x0000_s15393" name="Equation" r:id="rId8" imgW="1854200" imgH="368300" progId="Equation.3">
              <p:embed/>
            </p:oleObj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/>
        </p:nvGraphicFramePr>
        <p:xfrm>
          <a:off x="3659188" y="3876675"/>
          <a:ext cx="604837" cy="906463"/>
        </p:xfrm>
        <a:graphic>
          <a:graphicData uri="http://schemas.openxmlformats.org/presentationml/2006/ole">
            <p:oleObj spid="_x0000_s15394" name="Equation" r:id="rId9" imgW="266700" imgH="393700" progId="Equation.3">
              <p:embed/>
            </p:oleObj>
          </a:graphicData>
        </a:graphic>
      </p:graphicFrame>
      <p:cxnSp>
        <p:nvCxnSpPr>
          <p:cNvPr id="17" name="Straight Connector 16"/>
          <p:cNvCxnSpPr/>
          <p:nvPr/>
        </p:nvCxnSpPr>
        <p:spPr>
          <a:xfrm>
            <a:off x="3762375" y="3852863"/>
            <a:ext cx="396875" cy="9683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4795838" y="4760913"/>
            <a:ext cx="4162425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/>
              <a:t>A radian is a dimensionless unit, we put the word “radian” or abbreviation “</a:t>
            </a:r>
            <a:r>
              <a:rPr lang="en-US" dirty="0" err="1"/>
              <a:t>rad</a:t>
            </a:r>
            <a:r>
              <a:rPr lang="en-US" dirty="0"/>
              <a:t>” as a placeholder to remind us we are using radians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937250" y="1111250"/>
            <a:ext cx="2022475" cy="906463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3886200" y="3135313"/>
            <a:ext cx="1192213" cy="41275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49" name="Object 48"/>
          <p:cNvGraphicFramePr>
            <a:graphicFrameLocks noChangeAspect="1"/>
          </p:cNvGraphicFramePr>
          <p:nvPr/>
        </p:nvGraphicFramePr>
        <p:xfrm>
          <a:off x="5705475" y="3089275"/>
          <a:ext cx="3205163" cy="842963"/>
        </p:xfrm>
        <a:graphic>
          <a:graphicData uri="http://schemas.openxmlformats.org/presentationml/2006/ole">
            <p:oleObj spid="_x0000_s15395" name="Equation" r:id="rId10" imgW="1397000" imgH="368300" progId="Equation.3">
              <p:embed/>
            </p:oleObj>
          </a:graphicData>
        </a:graphic>
      </p:graphicFrame>
      <p:sp>
        <p:nvSpPr>
          <p:cNvPr id="50" name="Rectangle 49"/>
          <p:cNvSpPr/>
          <p:nvPr/>
        </p:nvSpPr>
        <p:spPr>
          <a:xfrm>
            <a:off x="7769225" y="3067050"/>
            <a:ext cx="1320800" cy="974725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4557713" y="4041775"/>
            <a:ext cx="3211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ω must be in radians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4795838" y="3548063"/>
            <a:ext cx="515937" cy="625475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4" grpId="0" animBg="1"/>
      <p:bldP spid="43" grpId="0"/>
      <p:bldP spid="46" grpId="0"/>
      <p:bldP spid="20" grpId="0" animBg="1"/>
      <p:bldP spid="47" grpId="0" animBg="1"/>
      <p:bldP spid="50" grpId="0" animBg="1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3"/>
          <p:cNvSpPr txBox="1">
            <a:spLocks noChangeArrowheads="1"/>
          </p:cNvSpPr>
          <p:nvPr/>
        </p:nvSpPr>
        <p:spPr bwMode="auto">
          <a:xfrm>
            <a:off x="142875" y="111125"/>
            <a:ext cx="90011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/>
              <a:t>Example Problem:</a:t>
            </a:r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dirty="0" smtClean="0"/>
              <a:t> </a:t>
            </a:r>
            <a:r>
              <a:rPr lang="en-US" dirty="0"/>
              <a:t>= 30 </a:t>
            </a:r>
            <a:r>
              <a:rPr lang="en-US" dirty="0" err="1"/>
              <a:t>s</a:t>
            </a:r>
            <a:r>
              <a:rPr lang="en-US" dirty="0"/>
              <a:t>, find </a:t>
            </a:r>
            <a:r>
              <a:rPr lang="en-US" dirty="0" err="1"/>
              <a:t>ω</a:t>
            </a:r>
            <a:r>
              <a:rPr lang="en-US" dirty="0"/>
              <a:t> in </a:t>
            </a:r>
            <a:r>
              <a:rPr lang="en-US" dirty="0" err="1"/>
              <a:t>rad/s</a:t>
            </a:r>
            <a:r>
              <a:rPr lang="en-US" dirty="0"/>
              <a:t>, degrees/</a:t>
            </a:r>
            <a:r>
              <a:rPr lang="en-US" dirty="0" err="1"/>
              <a:t>s</a:t>
            </a:r>
            <a:r>
              <a:rPr lang="en-US" dirty="0"/>
              <a:t>, and revs/</a:t>
            </a:r>
            <a:r>
              <a:rPr lang="en-US" dirty="0" err="1"/>
              <a:t>s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92388" y="750888"/>
          <a:ext cx="5203825" cy="873125"/>
        </p:xfrm>
        <a:graphic>
          <a:graphicData uri="http://schemas.openxmlformats.org/presentationml/2006/ole">
            <p:oleObj spid="_x0000_s16402" name="Equation" r:id="rId3" imgW="2260600" imgH="3810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474913" y="2058988"/>
          <a:ext cx="5018087" cy="898525"/>
        </p:xfrm>
        <a:graphic>
          <a:graphicData uri="http://schemas.openxmlformats.org/presentationml/2006/ole">
            <p:oleObj spid="_x0000_s16403" name="Equation" r:id="rId4" imgW="2184400" imgH="3937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620963" y="3162300"/>
          <a:ext cx="3506787" cy="1079500"/>
        </p:xfrm>
        <a:graphic>
          <a:graphicData uri="http://schemas.openxmlformats.org/presentationml/2006/ole">
            <p:oleObj spid="_x0000_s16404" name="Equation" r:id="rId5" imgW="1524000" imgH="4699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389188" y="4395788"/>
          <a:ext cx="5394325" cy="873125"/>
        </p:xfrm>
        <a:graphic>
          <a:graphicData uri="http://schemas.openxmlformats.org/presentationml/2006/ole">
            <p:oleObj spid="_x0000_s16405" name="Equation" r:id="rId6" imgW="2349500" imgH="38100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620963" y="5511800"/>
          <a:ext cx="3506787" cy="1079500"/>
        </p:xfrm>
        <a:graphic>
          <a:graphicData uri="http://schemas.openxmlformats.org/presentationml/2006/ole">
            <p:oleObj spid="_x0000_s16406" name="Equation" r:id="rId7" imgW="1524000" imgH="469900" progId="Equation.3">
              <p:embed/>
            </p:oleObj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539875" y="3422650"/>
            <a:ext cx="88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Or: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539875" y="5861050"/>
            <a:ext cx="88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Or: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587625" y="750888"/>
            <a:ext cx="1174750" cy="974725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87625" y="2066925"/>
            <a:ext cx="1174750" cy="974725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587625" y="4410075"/>
            <a:ext cx="1174750" cy="974725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5556250" y="3762375"/>
            <a:ext cx="396875" cy="4841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30650" y="3470275"/>
            <a:ext cx="396875" cy="4841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556250" y="6118225"/>
            <a:ext cx="396875" cy="4841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867150" y="5784850"/>
            <a:ext cx="396875" cy="4841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6178550" y="3479800"/>
          <a:ext cx="1690688" cy="457200"/>
        </p:xfrm>
        <a:graphic>
          <a:graphicData uri="http://schemas.openxmlformats.org/presentationml/2006/ole">
            <p:oleObj spid="_x0000_s16407" name="Equation" r:id="rId8" imgW="736600" imgH="203200" progId="Equation.3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6148388" y="5753100"/>
          <a:ext cx="2017712" cy="457200"/>
        </p:xfrm>
        <a:graphic>
          <a:graphicData uri="http://schemas.openxmlformats.org/presentationml/2006/ole">
            <p:oleObj spid="_x0000_s16408" name="Equation" r:id="rId9" imgW="876300" imgH="203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6032</TotalTime>
  <Words>176</Words>
  <Application>Microsoft Macintosh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Office Theme</vt:lpstr>
      <vt:lpstr>Microsoft Equation</vt:lpstr>
      <vt:lpstr>Equation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Response Questions</dc:title>
  <dc:creator>mac user</dc:creator>
  <cp:lastModifiedBy>Dan</cp:lastModifiedBy>
  <cp:revision>94</cp:revision>
  <dcterms:created xsi:type="dcterms:W3CDTF">2020-05-09T20:47:31Z</dcterms:created>
  <dcterms:modified xsi:type="dcterms:W3CDTF">2020-05-09T20:50:25Z</dcterms:modified>
</cp:coreProperties>
</file>