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embeddings/Microsoft_Equation6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76A30C64-060C-9446-8C79-A2C85C762C3F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250D24B9-2A91-D643-90A0-1A1D04299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ＭＳ Ｐゴシック" pitchFamily="3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1E798-92D9-964F-83CD-D4132231D890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1D61F-9296-9846-ADDC-3AC24A6D9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716AF-CCC1-E043-81A7-B0E5CB8AD55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E8788-AC6C-A940-8D82-29E489EED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058DA-FA7D-924D-A79E-36973D80AB4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D268-9138-7344-B4B3-E00D57764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B14EA-3AFE-5640-9872-B59C3367D1C9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9ED6B-7689-1345-95A9-FB1692DDE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163F-DDA7-3045-9097-C1E7E0BBDD4C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0EEC8-B7A2-544C-AC39-53EE21A39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FCF6-796C-2948-8A08-DA1D7BEAF9A7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CA793-79F6-D346-BBE3-6AB60D77F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E6B06-B4F1-4A4A-91F5-BB9C1F3193E4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E242-24BD-6341-B647-E21AC75C0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5B47-C177-E24C-B5E7-C3FD678FA696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D8C5-F518-F443-9147-17C297EC5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BB8B-72D9-904C-AB5D-4502E2D3E73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34501-7F06-2F46-8E44-F8E0F22A5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5B31-32C3-174D-9738-23AB72BFA479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A2124-1E45-634C-AF1C-65582E20A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1791B-1753-4C44-9630-EFBCF44460B9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EE31B-8D34-664A-82CB-AE9526A51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F0E7A2C-BED3-5040-B897-E54E76BD8D96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F2D5181-C2BA-B842-A119-4E5D04EE7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3" charset="-128"/>
          <a:cs typeface="ＭＳ Ｐゴシック" pitchFamily="3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33" charset="-128"/>
          <a:cs typeface="ＭＳ Ｐゴシック" pitchFamily="3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8.jpeg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oleObject" Target="../embeddings/Microsoft_Equation6.bin"/><Relationship Id="rId10" Type="http://schemas.openxmlformats.org/officeDocument/2006/relationships/oleObject" Target="../embeddings/Microsoft_Equation7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Title 1"/>
          <p:cNvSpPr>
            <a:spLocks noGrp="1"/>
          </p:cNvSpPr>
          <p:nvPr>
            <p:ph type="title"/>
          </p:nvPr>
        </p:nvSpPr>
        <p:spPr>
          <a:xfrm>
            <a:off x="0" y="4763"/>
            <a:ext cx="9144000" cy="509587"/>
          </a:xfrm>
        </p:spPr>
        <p:txBody>
          <a:bodyPr/>
          <a:lstStyle/>
          <a:p>
            <a:r>
              <a:rPr lang="en-US" smtClean="0">
                <a:ea typeface="ＭＳ Ｐゴシック" pitchFamily="-86" charset="-128"/>
                <a:cs typeface="ＭＳ Ｐゴシック" pitchFamily="-86" charset="-128"/>
              </a:rPr>
              <a:t>Vertical Circular Motion – Ferris Wheel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976313" y="5697538"/>
            <a:ext cx="587375" cy="498475"/>
            <a:chOff x="975840" y="5697450"/>
            <a:chExt cx="587671" cy="498475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 rot="5400000" flipH="1" flipV="1">
              <a:off x="727396" y="5945894"/>
              <a:ext cx="498475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70" name="TextBox 27"/>
            <p:cNvSpPr txBox="1">
              <a:spLocks noChangeArrowheads="1"/>
            </p:cNvSpPr>
            <p:nvPr/>
          </p:nvSpPr>
          <p:spPr bwMode="auto">
            <a:xfrm>
              <a:off x="977427" y="5826760"/>
              <a:ext cx="586084" cy="369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+y</a:t>
              </a:r>
            </a:p>
          </p:txBody>
        </p:sp>
      </p:grpSp>
      <p:sp>
        <p:nvSpPr>
          <p:cNvPr id="14347" name="TextBox 34"/>
          <p:cNvSpPr txBox="1">
            <a:spLocks noChangeArrowheads="1"/>
          </p:cNvSpPr>
          <p:nvPr/>
        </p:nvSpPr>
        <p:spPr bwMode="auto">
          <a:xfrm>
            <a:off x="2909888" y="666750"/>
            <a:ext cx="6108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m = 50 kg, R = 15 m, ω = 3 rev/min (RPM)</a:t>
            </a:r>
            <a:endParaRPr lang="en-US" baseline="30000"/>
          </a:p>
          <a:p>
            <a:r>
              <a:rPr lang="en-US"/>
              <a:t>What is the Normal force on the rider at the top and at the bottom?</a:t>
            </a:r>
          </a:p>
        </p:txBody>
      </p: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4500563" y="2794000"/>
          <a:ext cx="2406650" cy="492125"/>
        </p:xfrm>
        <a:graphic>
          <a:graphicData uri="http://schemas.openxmlformats.org/presentationml/2006/ole">
            <p:oleObj spid="_x0000_s14338" name="Equation" r:id="rId3" imgW="1181100" imgH="241300" progId="Equation.3">
              <p:embed/>
            </p:oleObj>
          </a:graphicData>
        </a:graphic>
      </p:graphicFrame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909888" y="2840038"/>
            <a:ext cx="828675" cy="1585912"/>
            <a:chOff x="866492" y="3632201"/>
            <a:chExt cx="828675" cy="1585912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rot="5400000">
              <a:off x="834741" y="4946651"/>
              <a:ext cx="500063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65" name="TextBox 26"/>
            <p:cNvSpPr txBox="1">
              <a:spLocks noChangeArrowheads="1"/>
            </p:cNvSpPr>
            <p:nvPr/>
          </p:nvSpPr>
          <p:spPr bwMode="auto">
            <a:xfrm>
              <a:off x="1151962" y="3632201"/>
              <a:ext cx="414371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N</a:t>
              </a:r>
            </a:p>
          </p:txBody>
        </p:sp>
        <p:sp>
          <p:nvSpPr>
            <p:cNvPr id="14366" name="TextBox 27"/>
            <p:cNvSpPr txBox="1">
              <a:spLocks noChangeArrowheads="1"/>
            </p:cNvSpPr>
            <p:nvPr/>
          </p:nvSpPr>
          <p:spPr bwMode="auto">
            <a:xfrm>
              <a:off x="1087423" y="4848687"/>
              <a:ext cx="607744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mg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66492" y="4302126"/>
              <a:ext cx="492125" cy="36512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rot="16200000" flipV="1">
              <a:off x="835536" y="4047332"/>
              <a:ext cx="501650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349" name="Picture 35" descr="physics_ferris_wheel.jpg"/>
          <p:cNvPicPr>
            <a:picLocks noChangeAspect="1"/>
          </p:cNvPicPr>
          <p:nvPr/>
        </p:nvPicPr>
        <p:blipFill>
          <a:blip r:embed="rId4"/>
          <a:srcRect t="10402" b="2261"/>
          <a:stretch>
            <a:fillRect/>
          </a:stretch>
        </p:blipFill>
        <p:spPr bwMode="auto">
          <a:xfrm>
            <a:off x="28575" y="666750"/>
            <a:ext cx="2627313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609975" y="3376613"/>
            <a:ext cx="587375" cy="498475"/>
            <a:chOff x="1695167" y="4198938"/>
            <a:chExt cx="587671" cy="498475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 rot="16200000" flipH="1">
              <a:off x="1446723" y="4447382"/>
              <a:ext cx="498475" cy="15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63" name="TextBox 27"/>
            <p:cNvSpPr txBox="1">
              <a:spLocks noChangeArrowheads="1"/>
            </p:cNvSpPr>
            <p:nvPr/>
          </p:nvSpPr>
          <p:spPr bwMode="auto">
            <a:xfrm>
              <a:off x="1696754" y="4231842"/>
              <a:ext cx="586084" cy="369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+y</a:t>
              </a:r>
            </a:p>
          </p:txBody>
        </p:sp>
      </p:grpSp>
      <p:graphicFrame>
        <p:nvGraphicFramePr>
          <p:cNvPr id="52" name="Object 3"/>
          <p:cNvGraphicFramePr>
            <a:graphicFrameLocks noChangeAspect="1"/>
          </p:cNvGraphicFramePr>
          <p:nvPr/>
        </p:nvGraphicFramePr>
        <p:xfrm>
          <a:off x="3198813" y="1841500"/>
          <a:ext cx="5475287" cy="911225"/>
        </p:xfrm>
        <a:graphic>
          <a:graphicData uri="http://schemas.openxmlformats.org/presentationml/2006/ole">
            <p:oleObj spid="_x0000_s14339" name="Equation" r:id="rId5" imgW="2590800" imgH="43180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889500" y="3246438"/>
          <a:ext cx="2070100" cy="466725"/>
        </p:xfrm>
        <a:graphic>
          <a:graphicData uri="http://schemas.openxmlformats.org/presentationml/2006/ole">
            <p:oleObj spid="_x0000_s14340" name="Equation" r:id="rId6" imgW="1016000" imgH="228600" progId="Equation.3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4437063" y="3765550"/>
          <a:ext cx="4475162" cy="957263"/>
        </p:xfrm>
        <a:graphic>
          <a:graphicData uri="http://schemas.openxmlformats.org/presentationml/2006/ole">
            <p:oleObj spid="_x0000_s14341" name="Equation" r:id="rId7" imgW="2197100" imgH="469900" progId="Equation.3">
              <p:embed/>
            </p:oleObj>
          </a:graphicData>
        </a:graphic>
      </p:graphicFrame>
      <p:sp>
        <p:nvSpPr>
          <p:cNvPr id="53" name="TextBox 34"/>
          <p:cNvSpPr txBox="1">
            <a:spLocks noChangeArrowheads="1"/>
          </p:cNvSpPr>
          <p:nvPr/>
        </p:nvSpPr>
        <p:spPr bwMode="auto">
          <a:xfrm>
            <a:off x="1441450" y="3509963"/>
            <a:ext cx="1214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At Top:</a:t>
            </a:r>
          </a:p>
        </p:txBody>
      </p:sp>
      <p:sp>
        <p:nvSpPr>
          <p:cNvPr id="54" name="TextBox 34"/>
          <p:cNvSpPr txBox="1">
            <a:spLocks noChangeArrowheads="1"/>
          </p:cNvSpPr>
          <p:nvPr/>
        </p:nvSpPr>
        <p:spPr bwMode="auto">
          <a:xfrm>
            <a:off x="0" y="4710113"/>
            <a:ext cx="194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At Bottom:</a:t>
            </a:r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76225" y="5130800"/>
            <a:ext cx="828675" cy="1585913"/>
            <a:chOff x="866492" y="3632201"/>
            <a:chExt cx="828675" cy="1585912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 rot="5400000">
              <a:off x="834743" y="4946650"/>
              <a:ext cx="500062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58" name="TextBox 26"/>
            <p:cNvSpPr txBox="1">
              <a:spLocks noChangeArrowheads="1"/>
            </p:cNvSpPr>
            <p:nvPr/>
          </p:nvSpPr>
          <p:spPr bwMode="auto">
            <a:xfrm>
              <a:off x="1151962" y="3632201"/>
              <a:ext cx="414371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N</a:t>
              </a:r>
            </a:p>
          </p:txBody>
        </p:sp>
        <p:sp>
          <p:nvSpPr>
            <p:cNvPr id="14359" name="TextBox 27"/>
            <p:cNvSpPr txBox="1">
              <a:spLocks noChangeArrowheads="1"/>
            </p:cNvSpPr>
            <p:nvPr/>
          </p:nvSpPr>
          <p:spPr bwMode="auto">
            <a:xfrm>
              <a:off x="1087423" y="4848687"/>
              <a:ext cx="607744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mg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866492" y="4302126"/>
              <a:ext cx="492125" cy="36512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 rot="16200000" flipV="1">
              <a:off x="835536" y="4047332"/>
              <a:ext cx="50165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1881188" y="4884738"/>
          <a:ext cx="2406650" cy="492125"/>
        </p:xfrm>
        <a:graphic>
          <a:graphicData uri="http://schemas.openxmlformats.org/presentationml/2006/ole">
            <p:oleObj spid="_x0000_s14342" name="Equation" r:id="rId8" imgW="1181100" imgH="241300" progId="Equation.3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257425" y="5337175"/>
          <a:ext cx="2070100" cy="468313"/>
        </p:xfrm>
        <a:graphic>
          <a:graphicData uri="http://schemas.openxmlformats.org/presentationml/2006/ole">
            <p:oleObj spid="_x0000_s14343" name="Equation" r:id="rId9" imgW="1016000" imgH="228600" progId="Equation.3">
              <p:embed/>
            </p:oleObj>
          </a:graphicData>
        </a:graphic>
      </p:graphicFrame>
      <p:graphicFrame>
        <p:nvGraphicFramePr>
          <p:cNvPr id="20" name="Object 8"/>
          <p:cNvGraphicFramePr>
            <a:graphicFrameLocks noChangeAspect="1"/>
          </p:cNvGraphicFramePr>
          <p:nvPr/>
        </p:nvGraphicFramePr>
        <p:xfrm>
          <a:off x="1830388" y="5868988"/>
          <a:ext cx="4475162" cy="957262"/>
        </p:xfrm>
        <a:graphic>
          <a:graphicData uri="http://schemas.openxmlformats.org/presentationml/2006/ole">
            <p:oleObj spid="_x0000_s14344" name="Equation" r:id="rId10" imgW="2197100" imgH="469900" progId="Equation.3">
              <p:embed/>
            </p:oleObj>
          </a:graphicData>
        </a:graphic>
      </p:graphicFrame>
      <p:sp>
        <p:nvSpPr>
          <p:cNvPr id="62" name="TextBox 34"/>
          <p:cNvSpPr txBox="1">
            <a:spLocks noChangeArrowheads="1"/>
          </p:cNvSpPr>
          <p:nvPr/>
        </p:nvSpPr>
        <p:spPr bwMode="auto">
          <a:xfrm>
            <a:off x="4927600" y="4710113"/>
            <a:ext cx="3806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At what </a:t>
            </a:r>
            <a:r>
              <a:rPr lang="en-US" dirty="0" err="1"/>
              <a:t>ω</a:t>
            </a:r>
            <a:r>
              <a:rPr lang="en-US" dirty="0"/>
              <a:t> would rider lose contact with the seat at the top? Hint: N=0</a:t>
            </a:r>
          </a:p>
        </p:txBody>
      </p:sp>
      <p:sp>
        <p:nvSpPr>
          <p:cNvPr id="63" name="TextBox 34"/>
          <p:cNvSpPr txBox="1">
            <a:spLocks noChangeArrowheads="1"/>
          </p:cNvSpPr>
          <p:nvPr/>
        </p:nvSpPr>
        <p:spPr bwMode="auto">
          <a:xfrm>
            <a:off x="5051425" y="5884863"/>
            <a:ext cx="3808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Answer: ω =7.7 rev/min</a:t>
            </a:r>
          </a:p>
        </p:txBody>
      </p:sp>
      <p:sp>
        <p:nvSpPr>
          <p:cNvPr id="64" name="TextBox 34"/>
          <p:cNvSpPr txBox="1">
            <a:spLocks noChangeArrowheads="1"/>
          </p:cNvSpPr>
          <p:nvPr/>
        </p:nvSpPr>
        <p:spPr bwMode="auto">
          <a:xfrm>
            <a:off x="4927600" y="5884863"/>
            <a:ext cx="3806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 said no cheating!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62" grpId="0"/>
      <p:bldP spid="63" grpId="0"/>
      <p:bldP spid="64" grpId="0"/>
      <p:bldP spid="6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5793</TotalTime>
  <Words>87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Microsoft Equation</vt:lpstr>
      <vt:lpstr>Vertical Circular Motion – Ferris Wheel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Response Questions</dc:title>
  <dc:creator>mac user</dc:creator>
  <cp:lastModifiedBy>Dan</cp:lastModifiedBy>
  <cp:revision>83</cp:revision>
  <dcterms:created xsi:type="dcterms:W3CDTF">2020-05-09T21:10:15Z</dcterms:created>
  <dcterms:modified xsi:type="dcterms:W3CDTF">2020-05-09T21:11:11Z</dcterms:modified>
</cp:coreProperties>
</file>