
<file path=[Content_Types].xml><?xml version="1.0" encoding="utf-8"?>
<Types xmlns="http://schemas.openxmlformats.org/package/2006/content-types">
  <Override PartName="/ppt/embeddings/Microsoft_Equation12.bin" ContentType="application/vnd.openxmlformats-officedocument.oleObject"/>
  <Override PartName="/ppt/embeddings/Microsoft_Equation8.bin" ContentType="application/vnd.openxmlformats-officedocument.oleObject"/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embeddings/Microsoft_Equation6.bin" ContentType="application/vnd.openxmlformats-officedocument.oleObject"/>
  <Override PartName="/ppt/embeddings/Microsoft_Equation10.bin" ContentType="application/vnd.openxmlformats-officedocument.oleObject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embeddings/Microsoft_Equation4.bin" ContentType="application/vnd.openxmlformats-officedocument.oleObject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embeddings/Microsoft_Equation2.bin" ContentType="application/vnd.openxmlformats-officedocument.oleObject"/>
  <Override PartName="/ppt/theme/theme2.xml" ContentType="application/vnd.openxmlformats-officedocument.theme+xml"/>
  <Default Extension="pict" ContentType="image/pict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ppt/embeddings/Microsoft_Equation13.bin" ContentType="application/vnd.openxmlformats-officedocument.oleObject"/>
  <Override PartName="/ppt/embeddings/Microsoft_Equation9.bin" ContentType="application/vnd.openxmlformats-officedocument.oleObject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embeddings/Microsoft_Equation11.bin" ContentType="application/vnd.openxmlformats-officedocument.oleObject"/>
  <Override PartName="/ppt/embeddings/Microsoft_Equation7.bin" ContentType="application/vnd.openxmlformats-officedocument.oleObject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embeddings/Microsoft_Equation5.bin" ContentType="application/vnd.openxmlformats-officedocument.oleObject"/>
  <Override PartName="/ppt/slideLayouts/slideLayout9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embeddings/Microsoft_Equation3.bin" ContentType="application/vnd.openxmlformats-officedocument.oleObject"/>
  <Default Extension="vml" ContentType="application/vnd.openxmlformats-officedocument.vmlDrawing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embeddings/Microsoft_Equation1.bin" ContentType="application/vnd.openxmlformats-officedocument.oleObject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4"/>
  </p:notesMasterIdLst>
  <p:sldIdLst>
    <p:sldId id="274" r:id="rId2"/>
    <p:sldId id="275" r:id="rId3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86" charset="0"/>
        <a:ea typeface="ＭＳ Ｐゴシック" pitchFamily="-86" charset="-128"/>
        <a:cs typeface="ＭＳ Ｐゴシック" pitchFamily="-86" charset="-128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86" charset="0"/>
        <a:ea typeface="ＭＳ Ｐゴシック" pitchFamily="-86" charset="-128"/>
        <a:cs typeface="ＭＳ Ｐゴシック" pitchFamily="-86" charset="-128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86" charset="0"/>
        <a:ea typeface="ＭＳ Ｐゴシック" pitchFamily="-86" charset="-128"/>
        <a:cs typeface="ＭＳ Ｐゴシック" pitchFamily="-86" charset="-128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86" charset="0"/>
        <a:ea typeface="ＭＳ Ｐゴシック" pitchFamily="-86" charset="-128"/>
        <a:cs typeface="ＭＳ Ｐゴシック" pitchFamily="-86" charset="-128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86" charset="0"/>
        <a:ea typeface="ＭＳ Ｐゴシック" pitchFamily="-86" charset="-128"/>
        <a:cs typeface="ＭＳ Ｐゴシック" pitchFamily="-86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86" charset="0"/>
        <a:ea typeface="ＭＳ Ｐゴシック" pitchFamily="-86" charset="-128"/>
        <a:cs typeface="ＭＳ Ｐゴシック" pitchFamily="-86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86" charset="0"/>
        <a:ea typeface="ＭＳ Ｐゴシック" pitchFamily="-86" charset="-128"/>
        <a:cs typeface="ＭＳ Ｐゴシック" pitchFamily="-86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86" charset="0"/>
        <a:ea typeface="ＭＳ Ｐゴシック" pitchFamily="-86" charset="-128"/>
        <a:cs typeface="ＭＳ Ｐゴシック" pitchFamily="-86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86" charset="0"/>
        <a:ea typeface="ＭＳ Ｐゴシック" pitchFamily="-86" charset="-128"/>
        <a:cs typeface="ＭＳ Ｐゴシック" pitchFamily="-86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144" d="100"/>
          <a:sy n="144" d="100"/>
        </p:scale>
        <p:origin x="-67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0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pict"/><Relationship Id="rId4" Type="http://schemas.openxmlformats.org/officeDocument/2006/relationships/image" Target="../media/image4.pict"/><Relationship Id="rId5" Type="http://schemas.openxmlformats.org/officeDocument/2006/relationships/image" Target="../media/image5.pict"/><Relationship Id="rId6" Type="http://schemas.openxmlformats.org/officeDocument/2006/relationships/image" Target="../media/image6.pict"/><Relationship Id="rId7" Type="http://schemas.openxmlformats.org/officeDocument/2006/relationships/image" Target="../media/image7.pict"/><Relationship Id="rId8" Type="http://schemas.openxmlformats.org/officeDocument/2006/relationships/image" Target="../media/image8.pict"/><Relationship Id="rId1" Type="http://schemas.openxmlformats.org/officeDocument/2006/relationships/image" Target="../media/image1.pict"/><Relationship Id="rId2" Type="http://schemas.openxmlformats.org/officeDocument/2006/relationships/image" Target="../media/image2.pict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ict"/><Relationship Id="rId4" Type="http://schemas.openxmlformats.org/officeDocument/2006/relationships/image" Target="../media/image12.pict"/><Relationship Id="rId5" Type="http://schemas.openxmlformats.org/officeDocument/2006/relationships/image" Target="../media/image13.pict"/><Relationship Id="rId1" Type="http://schemas.openxmlformats.org/officeDocument/2006/relationships/image" Target="../media/image9.pict"/><Relationship Id="rId2" Type="http://schemas.openxmlformats.org/officeDocument/2006/relationships/image" Target="../media/image10.pict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5" charset="0"/>
                <a:ea typeface="ＭＳ Ｐゴシック" pitchFamily="35" charset="-128"/>
                <a:cs typeface="ＭＳ Ｐゴシック" pitchFamily="35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5" charset="0"/>
                <a:ea typeface="ＭＳ Ｐゴシック" pitchFamily="35" charset="-128"/>
                <a:cs typeface="ＭＳ Ｐゴシック" pitchFamily="35" charset="-128"/>
              </a:defRPr>
            </a:lvl1pPr>
          </a:lstStyle>
          <a:p>
            <a:pPr>
              <a:defRPr/>
            </a:pPr>
            <a:fld id="{0151587F-B052-B949-A415-C72F807C96BB}" type="datetime1">
              <a:rPr lang="en-US"/>
              <a:pPr>
                <a:defRPr/>
              </a:pPr>
              <a:t>5/10/20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5" charset="0"/>
                <a:ea typeface="ＭＳ Ｐゴシック" pitchFamily="35" charset="-128"/>
                <a:cs typeface="ＭＳ Ｐゴシック" pitchFamily="35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5" charset="0"/>
                <a:ea typeface="ＭＳ Ｐゴシック" pitchFamily="35" charset="-128"/>
                <a:cs typeface="ＭＳ Ｐゴシック" pitchFamily="35" charset="-128"/>
              </a:defRPr>
            </a:lvl1pPr>
          </a:lstStyle>
          <a:p>
            <a:pPr>
              <a:defRPr/>
            </a:pPr>
            <a:fld id="{C8581D1A-27F2-AA41-B0FF-37AD7BAC57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5" charset="-128"/>
        <a:cs typeface="ＭＳ Ｐゴシック" pitchFamily="35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5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5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5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ea typeface="ＭＳ Ｐゴシック" pitchFamily="-86" charset="-128"/>
              <a:cs typeface="ＭＳ Ｐゴシック" pitchFamily="-86" charset="-128"/>
            </a:endParaRP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A5B3BD9-1BFE-754D-98F5-9B810D7D4FA9}" type="slidenum">
              <a:rPr lang="en-US" smtClean="0">
                <a:latin typeface="Arial" pitchFamily="-86" charset="0"/>
                <a:ea typeface="ＭＳ Ｐゴシック" pitchFamily="-86" charset="-128"/>
                <a:cs typeface="ＭＳ Ｐゴシック" pitchFamily="-86" charset="-128"/>
              </a:rPr>
              <a:pPr/>
              <a:t>2</a:t>
            </a:fld>
            <a:endParaRPr lang="en-US" smtClean="0">
              <a:latin typeface="Arial" pitchFamily="-86" charset="0"/>
              <a:ea typeface="ＭＳ Ｐゴシック" pitchFamily="-86" charset="-128"/>
              <a:cs typeface="ＭＳ Ｐゴシック" pitchFamily="-86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13A8DF-3CDA-4141-98E8-EAEA4FB7FDBE}" type="datetime1">
              <a:rPr lang="en-US"/>
              <a:pPr>
                <a:defRPr/>
              </a:pPr>
              <a:t>5/10/20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345F47-EAF2-F749-B58D-B1F375D5B3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45A210-2034-5C49-9D81-50705918BDF0}" type="datetime1">
              <a:rPr lang="en-US"/>
              <a:pPr>
                <a:defRPr/>
              </a:pPr>
              <a:t>5/10/20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CD879-B609-AD47-B6EB-1657A212F3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5D9B12-3250-1245-80E8-75024609809F}" type="datetime1">
              <a:rPr lang="en-US"/>
              <a:pPr>
                <a:defRPr/>
              </a:pPr>
              <a:t>5/10/20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704E68-50E7-5F42-B7C4-17655FE040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CD004A-37EC-F048-95DF-9A70EEAEEF0C}" type="datetime1">
              <a:rPr lang="en-US"/>
              <a:pPr>
                <a:defRPr/>
              </a:pPr>
              <a:t>5/10/20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D5CA05-ABFB-E945-B1D2-A2CB0FD35B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15C5A3-BBDF-5940-B2E1-7DA7C9587BDE}" type="datetime1">
              <a:rPr lang="en-US"/>
              <a:pPr>
                <a:defRPr/>
              </a:pPr>
              <a:t>5/10/20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8C9CF2-BC0F-194F-B8B6-BA2E222AE2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16D12-2F82-7147-8B2D-B6166B7B308E}" type="datetime1">
              <a:rPr lang="en-US"/>
              <a:pPr>
                <a:defRPr/>
              </a:pPr>
              <a:t>5/10/20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D747D4-196E-6C4D-8E83-0408533329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5C5BE1-1229-254E-BE8C-FD7D555B1634}" type="datetime1">
              <a:rPr lang="en-US"/>
              <a:pPr>
                <a:defRPr/>
              </a:pPr>
              <a:t>5/10/20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D5DF69-D37F-CB49-A3E6-6D1F2965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E75177-0924-6040-81BC-E0291C338DC3}" type="datetime1">
              <a:rPr lang="en-US"/>
              <a:pPr>
                <a:defRPr/>
              </a:pPr>
              <a:t>5/10/20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533FC8-A820-2544-93C5-08A8058038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2E9E56-488E-584E-BE1C-662725E0A62A}" type="datetime1">
              <a:rPr lang="en-US"/>
              <a:pPr>
                <a:defRPr/>
              </a:pPr>
              <a:t>5/10/20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EF0275-5325-AA42-8FED-38B5C7CE57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C7C6F2-F586-A244-8077-159D11AB4A8B}" type="datetime1">
              <a:rPr lang="en-US"/>
              <a:pPr>
                <a:defRPr/>
              </a:pPr>
              <a:t>5/10/20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9D2240-B441-6E49-A17C-0934F982BD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DC89C1-8E40-1948-8FF9-7FE2A53FF5EB}" type="datetime1">
              <a:rPr lang="en-US"/>
              <a:pPr>
                <a:defRPr/>
              </a:pPr>
              <a:t>5/10/20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73BFD-A10F-1448-AAAC-DEBA85E88E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E1EEBD0-6AC6-8549-B324-542FF498F220}" type="datetime1">
              <a:rPr lang="en-US"/>
              <a:pPr>
                <a:defRPr/>
              </a:pPr>
              <a:t>5/10/20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6453F07B-78B1-E74B-9BD9-70FF075FFA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33" charset="-128"/>
          <a:cs typeface="ＭＳ Ｐゴシック" pitchFamily="33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3" charset="0"/>
          <a:ea typeface="ＭＳ Ｐゴシック" pitchFamily="33" charset="-128"/>
          <a:cs typeface="ＭＳ Ｐゴシック" pitchFamily="33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3" charset="0"/>
          <a:ea typeface="ＭＳ Ｐゴシック" pitchFamily="33" charset="-128"/>
          <a:cs typeface="ＭＳ Ｐゴシック" pitchFamily="33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3" charset="0"/>
          <a:ea typeface="ＭＳ Ｐゴシック" pitchFamily="33" charset="-128"/>
          <a:cs typeface="ＭＳ Ｐゴシック" pitchFamily="33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3" charset="0"/>
          <a:ea typeface="ＭＳ Ｐゴシック" pitchFamily="33" charset="-128"/>
          <a:cs typeface="ＭＳ Ｐゴシック" pitchFamily="33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3" charset="0"/>
          <a:ea typeface="ＭＳ Ｐゴシック" pitchFamily="33" charset="-128"/>
          <a:cs typeface="ＭＳ Ｐゴシック" pitchFamily="33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3" charset="0"/>
          <a:ea typeface="ＭＳ Ｐゴシック" pitchFamily="33" charset="-128"/>
          <a:cs typeface="ＭＳ Ｐゴシック" pitchFamily="33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3" charset="0"/>
          <a:ea typeface="ＭＳ Ｐゴシック" pitchFamily="33" charset="-128"/>
          <a:cs typeface="ＭＳ Ｐゴシック" pitchFamily="33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3" charset="0"/>
          <a:ea typeface="ＭＳ Ｐゴシック" pitchFamily="33" charset="-128"/>
          <a:cs typeface="ＭＳ Ｐゴシック" pitchFamily="3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-86" charset="0"/>
        <a:buChar char="•"/>
        <a:defRPr sz="3200" kern="1200">
          <a:solidFill>
            <a:schemeClr val="tx1"/>
          </a:solidFill>
          <a:latin typeface="+mn-lt"/>
          <a:ea typeface="ＭＳ Ｐゴシック" pitchFamily="33" charset="-128"/>
          <a:cs typeface="ＭＳ Ｐゴシック" pitchFamily="3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-86" charset="0"/>
        <a:buChar char="–"/>
        <a:defRPr sz="2800" kern="1200">
          <a:solidFill>
            <a:schemeClr val="tx1"/>
          </a:solidFill>
          <a:latin typeface="+mn-lt"/>
          <a:ea typeface="ＭＳ Ｐゴシック" pitchFamily="33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-86" charset="0"/>
        <a:buChar char="•"/>
        <a:defRPr sz="2400" kern="1200">
          <a:solidFill>
            <a:schemeClr val="tx1"/>
          </a:solidFill>
          <a:latin typeface="+mn-lt"/>
          <a:ea typeface="ＭＳ Ｐゴシック" pitchFamily="33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-86" charset="0"/>
        <a:buChar char="–"/>
        <a:defRPr sz="2000" kern="1200">
          <a:solidFill>
            <a:schemeClr val="tx1"/>
          </a:solidFill>
          <a:latin typeface="+mn-lt"/>
          <a:ea typeface="ＭＳ Ｐゴシック" pitchFamily="33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-86" charset="0"/>
        <a:buChar char="»"/>
        <a:defRPr sz="2000" kern="1200">
          <a:solidFill>
            <a:schemeClr val="tx1"/>
          </a:solidFill>
          <a:latin typeface="+mn-lt"/>
          <a:ea typeface="ＭＳ Ｐゴシック" pitchFamily="33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1.bin"/><Relationship Id="rId4" Type="http://schemas.openxmlformats.org/officeDocument/2006/relationships/oleObject" Target="../embeddings/Microsoft_Equation2.bin"/><Relationship Id="rId5" Type="http://schemas.openxmlformats.org/officeDocument/2006/relationships/oleObject" Target="../embeddings/Microsoft_Equation3.bin"/><Relationship Id="rId6" Type="http://schemas.openxmlformats.org/officeDocument/2006/relationships/oleObject" Target="../embeddings/Microsoft_Equation4.bin"/><Relationship Id="rId7" Type="http://schemas.openxmlformats.org/officeDocument/2006/relationships/oleObject" Target="../embeddings/Microsoft_Equation5.bin"/><Relationship Id="rId8" Type="http://schemas.openxmlformats.org/officeDocument/2006/relationships/oleObject" Target="../embeddings/Microsoft_Equation6.bin"/><Relationship Id="rId9" Type="http://schemas.openxmlformats.org/officeDocument/2006/relationships/oleObject" Target="../embeddings/Microsoft_Equation7.bin"/><Relationship Id="rId10" Type="http://schemas.openxmlformats.org/officeDocument/2006/relationships/oleObject" Target="../embeddings/Microsoft_Equation8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image" Target="../media/image14.png"/><Relationship Id="rId5" Type="http://schemas.openxmlformats.org/officeDocument/2006/relationships/oleObject" Target="../embeddings/Microsoft_Equation9.bin"/><Relationship Id="rId6" Type="http://schemas.openxmlformats.org/officeDocument/2006/relationships/oleObject" Target="../embeddings/Microsoft_Equation10.bin"/><Relationship Id="rId7" Type="http://schemas.openxmlformats.org/officeDocument/2006/relationships/oleObject" Target="../embeddings/Microsoft_Equation11.bin"/><Relationship Id="rId8" Type="http://schemas.openxmlformats.org/officeDocument/2006/relationships/oleObject" Target="../embeddings/Microsoft_Equation12.bin"/><Relationship Id="rId9" Type="http://schemas.openxmlformats.org/officeDocument/2006/relationships/oleObject" Target="../embeddings/Microsoft_Equation13.bin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70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47713"/>
          </a:xfrm>
        </p:spPr>
        <p:txBody>
          <a:bodyPr/>
          <a:lstStyle/>
          <a:p>
            <a:r>
              <a:rPr lang="en-US" smtClean="0">
                <a:ea typeface="ＭＳ Ｐゴシック" pitchFamily="-86" charset="-128"/>
                <a:cs typeface="ＭＳ Ｐゴシック" pitchFamily="-86" charset="-128"/>
              </a:rPr>
              <a:t>Mechanics C Calculus Summary</a:t>
            </a:r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561181" y="1443832"/>
            <a:ext cx="1393825" cy="1588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10800000">
            <a:off x="1258888" y="2139950"/>
            <a:ext cx="1393825" cy="1588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373" name="TextBox 8"/>
          <p:cNvSpPr txBox="1">
            <a:spLocks noChangeArrowheads="1"/>
          </p:cNvSpPr>
          <p:nvPr/>
        </p:nvSpPr>
        <p:spPr bwMode="auto">
          <a:xfrm>
            <a:off x="596900" y="1090613"/>
            <a:ext cx="66198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x</a:t>
            </a:r>
          </a:p>
          <a:p>
            <a:pPr algn="ctr"/>
            <a:r>
              <a:rPr lang="en-US"/>
              <a:t>(m)</a:t>
            </a:r>
          </a:p>
        </p:txBody>
      </p:sp>
      <p:sp>
        <p:nvSpPr>
          <p:cNvPr id="15374" name="TextBox 9"/>
          <p:cNvSpPr txBox="1">
            <a:spLocks noChangeArrowheads="1"/>
          </p:cNvSpPr>
          <p:nvPr/>
        </p:nvSpPr>
        <p:spPr bwMode="auto">
          <a:xfrm>
            <a:off x="1643063" y="2141538"/>
            <a:ext cx="6619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t (s)</a:t>
            </a:r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558006" y="3388519"/>
            <a:ext cx="1393825" cy="1588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10800000">
            <a:off x="1255713" y="4084638"/>
            <a:ext cx="1393825" cy="1587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377" name="TextBox 12"/>
          <p:cNvSpPr txBox="1">
            <a:spLocks noChangeArrowheads="1"/>
          </p:cNvSpPr>
          <p:nvPr/>
        </p:nvSpPr>
        <p:spPr bwMode="auto">
          <a:xfrm>
            <a:off x="455613" y="3036888"/>
            <a:ext cx="85407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v</a:t>
            </a:r>
          </a:p>
          <a:p>
            <a:pPr algn="ctr"/>
            <a:r>
              <a:rPr lang="en-US"/>
              <a:t>(m/s)</a:t>
            </a:r>
          </a:p>
        </p:txBody>
      </p:sp>
      <p:sp>
        <p:nvSpPr>
          <p:cNvPr id="15378" name="TextBox 13"/>
          <p:cNvSpPr txBox="1">
            <a:spLocks noChangeArrowheads="1"/>
          </p:cNvSpPr>
          <p:nvPr/>
        </p:nvSpPr>
        <p:spPr bwMode="auto">
          <a:xfrm>
            <a:off x="1639888" y="4086225"/>
            <a:ext cx="6619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t (s)</a:t>
            </a:r>
          </a:p>
        </p:txBody>
      </p:sp>
      <p:cxnSp>
        <p:nvCxnSpPr>
          <p:cNvPr id="15" name="Straight Connector 14"/>
          <p:cNvCxnSpPr/>
          <p:nvPr/>
        </p:nvCxnSpPr>
        <p:spPr>
          <a:xfrm rot="5400000">
            <a:off x="555625" y="5421313"/>
            <a:ext cx="1395413" cy="1587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10800000">
            <a:off x="1254125" y="6118225"/>
            <a:ext cx="1393825" cy="1588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381" name="TextBox 16"/>
          <p:cNvSpPr txBox="1">
            <a:spLocks noChangeArrowheads="1"/>
          </p:cNvSpPr>
          <p:nvPr/>
        </p:nvSpPr>
        <p:spPr bwMode="auto">
          <a:xfrm>
            <a:off x="454025" y="5068888"/>
            <a:ext cx="85407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a</a:t>
            </a:r>
          </a:p>
          <a:p>
            <a:pPr algn="ctr"/>
            <a:r>
              <a:rPr lang="en-US"/>
              <a:t>(m/s</a:t>
            </a:r>
            <a:r>
              <a:rPr lang="en-US" baseline="30000"/>
              <a:t>2</a:t>
            </a:r>
            <a:r>
              <a:rPr lang="en-US"/>
              <a:t>)</a:t>
            </a:r>
          </a:p>
        </p:txBody>
      </p:sp>
      <p:sp>
        <p:nvSpPr>
          <p:cNvPr id="15382" name="TextBox 17"/>
          <p:cNvSpPr txBox="1">
            <a:spLocks noChangeArrowheads="1"/>
          </p:cNvSpPr>
          <p:nvPr/>
        </p:nvSpPr>
        <p:spPr bwMode="auto">
          <a:xfrm>
            <a:off x="1638300" y="6119813"/>
            <a:ext cx="66198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t (s)</a:t>
            </a:r>
          </a:p>
        </p:txBody>
      </p:sp>
      <p:grpSp>
        <p:nvGrpSpPr>
          <p:cNvPr id="2" name="Group 62"/>
          <p:cNvGrpSpPr>
            <a:grpSpLocks/>
          </p:cNvGrpSpPr>
          <p:nvPr/>
        </p:nvGrpSpPr>
        <p:grpSpPr bwMode="auto">
          <a:xfrm>
            <a:off x="3582988" y="1358900"/>
            <a:ext cx="2197100" cy="3708400"/>
            <a:chOff x="3582574" y="1358783"/>
            <a:chExt cx="2197394" cy="3708932"/>
          </a:xfrm>
        </p:grpSpPr>
        <p:cxnSp>
          <p:nvCxnSpPr>
            <p:cNvPr id="19" name="Straight Connector 18"/>
            <p:cNvCxnSpPr/>
            <p:nvPr/>
          </p:nvCxnSpPr>
          <p:spPr>
            <a:xfrm rot="5400000">
              <a:off x="3688149" y="2055002"/>
              <a:ext cx="1394025" cy="1588"/>
            </a:xfrm>
            <a:prstGeom prst="line">
              <a:avLst/>
            </a:prstGeom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5411" name="Group 60"/>
            <p:cNvGrpSpPr>
              <a:grpSpLocks/>
            </p:cNvGrpSpPr>
            <p:nvPr/>
          </p:nvGrpSpPr>
          <p:grpSpPr bwMode="auto">
            <a:xfrm>
              <a:off x="3582574" y="1424543"/>
              <a:ext cx="2197394" cy="3643172"/>
              <a:chOff x="3582574" y="1424543"/>
              <a:chExt cx="2197394" cy="3643172"/>
            </a:xfrm>
          </p:grpSpPr>
          <p:grpSp>
            <p:nvGrpSpPr>
              <p:cNvPr id="15412" name="Group 59"/>
              <p:cNvGrpSpPr>
                <a:grpSpLocks/>
              </p:cNvGrpSpPr>
              <p:nvPr/>
            </p:nvGrpSpPr>
            <p:grpSpPr bwMode="auto">
              <a:xfrm>
                <a:off x="3723749" y="1424543"/>
                <a:ext cx="2056219" cy="1328620"/>
                <a:chOff x="3723749" y="1424543"/>
                <a:chExt cx="2056219" cy="1328620"/>
              </a:xfrm>
            </p:grpSpPr>
            <p:cxnSp>
              <p:nvCxnSpPr>
                <p:cNvPr id="20" name="Straight Connector 19"/>
                <p:cNvCxnSpPr/>
                <p:nvPr/>
              </p:nvCxnSpPr>
              <p:spPr>
                <a:xfrm rot="10800000">
                  <a:off x="4385957" y="2751221"/>
                  <a:ext cx="1394011" cy="1587"/>
                </a:xfrm>
                <a:prstGeom prst="line">
                  <a:avLst/>
                </a:prstGeom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5419" name="TextBox 20"/>
                <p:cNvSpPr txBox="1">
                  <a:spLocks noChangeArrowheads="1"/>
                </p:cNvSpPr>
                <p:nvPr/>
              </p:nvSpPr>
              <p:spPr bwMode="auto">
                <a:xfrm>
                  <a:off x="3723749" y="1424543"/>
                  <a:ext cx="661840" cy="9233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/>
                    <a:t>J</a:t>
                  </a:r>
                </a:p>
                <a:p>
                  <a:pPr algn="ctr"/>
                  <a:r>
                    <a:rPr lang="en-US"/>
                    <a:t>or p</a:t>
                  </a:r>
                </a:p>
                <a:p>
                  <a:pPr algn="ctr"/>
                  <a:r>
                    <a:rPr lang="en-US"/>
                    <a:t>(N</a:t>
                  </a:r>
                  <a:r>
                    <a:rPr lang="en-US" baseline="30000"/>
                    <a:t>.</a:t>
                  </a:r>
                  <a:r>
                    <a:rPr lang="en-US"/>
                    <a:t>s)</a:t>
                  </a:r>
                </a:p>
              </p:txBody>
            </p:sp>
          </p:grpSp>
          <p:sp>
            <p:nvSpPr>
              <p:cNvPr id="15413" name="TextBox 21"/>
              <p:cNvSpPr txBox="1">
                <a:spLocks noChangeArrowheads="1"/>
              </p:cNvSpPr>
              <p:nvPr/>
            </p:nvSpPr>
            <p:spPr bwMode="auto">
              <a:xfrm>
                <a:off x="4770536" y="2753164"/>
                <a:ext cx="66184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/>
                  <a:t>t (s)</a:t>
                </a:r>
              </a:p>
            </p:txBody>
          </p:sp>
          <p:cxnSp>
            <p:nvCxnSpPr>
              <p:cNvPr id="23" name="Straight Connector 22"/>
              <p:cNvCxnSpPr/>
              <p:nvPr/>
            </p:nvCxnSpPr>
            <p:spPr>
              <a:xfrm rot="5400000">
                <a:off x="3684974" y="3999969"/>
                <a:ext cx="1394025" cy="1588"/>
              </a:xfrm>
              <a:prstGeom prst="line">
                <a:avLst/>
              </a:prstGeom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 rot="10800000">
                <a:off x="4382781" y="4696187"/>
                <a:ext cx="1394012" cy="1588"/>
              </a:xfrm>
              <a:prstGeom prst="line">
                <a:avLst/>
              </a:prstGeom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416" name="TextBox 24"/>
              <p:cNvSpPr txBox="1">
                <a:spLocks noChangeArrowheads="1"/>
              </p:cNvSpPr>
              <p:nvPr/>
            </p:nvSpPr>
            <p:spPr bwMode="auto">
              <a:xfrm>
                <a:off x="3582574" y="3648350"/>
                <a:ext cx="854314" cy="6463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/>
                  <a:t>F</a:t>
                </a:r>
              </a:p>
              <a:p>
                <a:pPr algn="ctr"/>
                <a:r>
                  <a:rPr lang="en-US"/>
                  <a:t>(N)</a:t>
                </a:r>
              </a:p>
            </p:txBody>
          </p:sp>
          <p:sp>
            <p:nvSpPr>
              <p:cNvPr id="15417" name="TextBox 25"/>
              <p:cNvSpPr txBox="1">
                <a:spLocks noChangeArrowheads="1"/>
              </p:cNvSpPr>
              <p:nvPr/>
            </p:nvSpPr>
            <p:spPr bwMode="auto">
              <a:xfrm>
                <a:off x="4767358" y="4698383"/>
                <a:ext cx="66184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/>
                  <a:t>t (s)</a:t>
                </a:r>
              </a:p>
            </p:txBody>
          </p:sp>
        </p:grpSp>
      </p:grpSp>
      <p:grpSp>
        <p:nvGrpSpPr>
          <p:cNvPr id="7" name="Group 61"/>
          <p:cNvGrpSpPr>
            <a:grpSpLocks/>
          </p:cNvGrpSpPr>
          <p:nvPr/>
        </p:nvGrpSpPr>
        <p:grpSpPr bwMode="auto">
          <a:xfrm>
            <a:off x="6492875" y="1362075"/>
            <a:ext cx="2197100" cy="3708400"/>
            <a:chOff x="6492584" y="1361960"/>
            <a:chExt cx="2197394" cy="3708932"/>
          </a:xfrm>
        </p:grpSpPr>
        <p:cxnSp>
          <p:nvCxnSpPr>
            <p:cNvPr id="27" name="Straight Connector 26"/>
            <p:cNvCxnSpPr/>
            <p:nvPr/>
          </p:nvCxnSpPr>
          <p:spPr>
            <a:xfrm rot="5400000">
              <a:off x="6598160" y="2058179"/>
              <a:ext cx="1394025" cy="1587"/>
            </a:xfrm>
            <a:prstGeom prst="line">
              <a:avLst/>
            </a:prstGeom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0800000">
              <a:off x="7295966" y="2754398"/>
              <a:ext cx="1394012" cy="1587"/>
            </a:xfrm>
            <a:prstGeom prst="line">
              <a:avLst/>
            </a:prstGeom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404" name="TextBox 28"/>
            <p:cNvSpPr txBox="1">
              <a:spLocks noChangeArrowheads="1"/>
            </p:cNvSpPr>
            <p:nvPr/>
          </p:nvSpPr>
          <p:spPr bwMode="auto">
            <a:xfrm>
              <a:off x="6633759" y="1427720"/>
              <a:ext cx="661840" cy="923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/>
                <a:t>U</a:t>
              </a:r>
            </a:p>
            <a:p>
              <a:pPr algn="ctr"/>
              <a:r>
                <a:rPr lang="en-US"/>
                <a:t>or W</a:t>
              </a:r>
            </a:p>
            <a:p>
              <a:pPr algn="ctr"/>
              <a:r>
                <a:rPr lang="en-US"/>
                <a:t>(J)</a:t>
              </a:r>
            </a:p>
          </p:txBody>
        </p:sp>
        <p:sp>
          <p:nvSpPr>
            <p:cNvPr id="15405" name="TextBox 29"/>
            <p:cNvSpPr txBox="1">
              <a:spLocks noChangeArrowheads="1"/>
            </p:cNvSpPr>
            <p:nvPr/>
          </p:nvSpPr>
          <p:spPr bwMode="auto">
            <a:xfrm>
              <a:off x="7680545" y="2756341"/>
              <a:ext cx="835721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/>
                <a:t>x (m)</a:t>
              </a:r>
            </a:p>
          </p:txBody>
        </p:sp>
        <p:cxnSp>
          <p:nvCxnSpPr>
            <p:cNvPr id="31" name="Straight Connector 30"/>
            <p:cNvCxnSpPr/>
            <p:nvPr/>
          </p:nvCxnSpPr>
          <p:spPr>
            <a:xfrm rot="5400000">
              <a:off x="6594985" y="4003146"/>
              <a:ext cx="1394025" cy="1587"/>
            </a:xfrm>
            <a:prstGeom prst="line">
              <a:avLst/>
            </a:prstGeom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10800000">
              <a:off x="7292791" y="4699364"/>
              <a:ext cx="1394012" cy="1588"/>
            </a:xfrm>
            <a:prstGeom prst="line">
              <a:avLst/>
            </a:prstGeom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408" name="TextBox 32"/>
            <p:cNvSpPr txBox="1">
              <a:spLocks noChangeArrowheads="1"/>
            </p:cNvSpPr>
            <p:nvPr/>
          </p:nvSpPr>
          <p:spPr bwMode="auto">
            <a:xfrm>
              <a:off x="6492584" y="3651527"/>
              <a:ext cx="854314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/>
                <a:t>F</a:t>
              </a:r>
            </a:p>
            <a:p>
              <a:pPr algn="ctr"/>
              <a:r>
                <a:rPr lang="en-US"/>
                <a:t>(N)</a:t>
              </a:r>
            </a:p>
          </p:txBody>
        </p:sp>
        <p:sp>
          <p:nvSpPr>
            <p:cNvPr id="15409" name="TextBox 33"/>
            <p:cNvSpPr txBox="1">
              <a:spLocks noChangeArrowheads="1"/>
            </p:cNvSpPr>
            <p:nvPr/>
          </p:nvSpPr>
          <p:spPr bwMode="auto">
            <a:xfrm>
              <a:off x="7677367" y="4701560"/>
              <a:ext cx="915345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/>
                <a:t>x (m)</a:t>
              </a:r>
            </a:p>
          </p:txBody>
        </p:sp>
      </p:grpSp>
      <p:sp>
        <p:nvSpPr>
          <p:cNvPr id="36" name="Freeform 35"/>
          <p:cNvSpPr/>
          <p:nvPr/>
        </p:nvSpPr>
        <p:spPr>
          <a:xfrm>
            <a:off x="596900" y="1738313"/>
            <a:ext cx="347663" cy="1360487"/>
          </a:xfrm>
          <a:custGeom>
            <a:avLst/>
            <a:gdLst>
              <a:gd name="connsiteX0" fmla="*/ 347422 w 347422"/>
              <a:gd name="connsiteY0" fmla="*/ 0 h 897373"/>
              <a:gd name="connsiteX1" fmla="*/ 16106 w 347422"/>
              <a:gd name="connsiteY1" fmla="*/ 427978 h 897373"/>
              <a:gd name="connsiteX2" fmla="*/ 250788 w 347422"/>
              <a:gd name="connsiteY2" fmla="*/ 897373 h 8973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7422" h="897373">
                <a:moveTo>
                  <a:pt x="347422" y="0"/>
                </a:moveTo>
                <a:cubicBezTo>
                  <a:pt x="189817" y="139208"/>
                  <a:pt x="32212" y="278416"/>
                  <a:pt x="16106" y="427978"/>
                </a:cubicBezTo>
                <a:cubicBezTo>
                  <a:pt x="0" y="577540"/>
                  <a:pt x="250788" y="897373"/>
                  <a:pt x="250788" y="897373"/>
                </a:cubicBezTo>
              </a:path>
            </a:pathLst>
          </a:custGeom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596900" y="3775075"/>
            <a:ext cx="347663" cy="1362075"/>
          </a:xfrm>
          <a:custGeom>
            <a:avLst/>
            <a:gdLst>
              <a:gd name="connsiteX0" fmla="*/ 347422 w 347422"/>
              <a:gd name="connsiteY0" fmla="*/ 0 h 897373"/>
              <a:gd name="connsiteX1" fmla="*/ 16106 w 347422"/>
              <a:gd name="connsiteY1" fmla="*/ 427978 h 897373"/>
              <a:gd name="connsiteX2" fmla="*/ 250788 w 347422"/>
              <a:gd name="connsiteY2" fmla="*/ 897373 h 8973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7422" h="897373">
                <a:moveTo>
                  <a:pt x="347422" y="0"/>
                </a:moveTo>
                <a:cubicBezTo>
                  <a:pt x="189817" y="139208"/>
                  <a:pt x="32212" y="278416"/>
                  <a:pt x="16106" y="427978"/>
                </a:cubicBezTo>
                <a:cubicBezTo>
                  <a:pt x="0" y="577540"/>
                  <a:pt x="250788" y="897373"/>
                  <a:pt x="250788" y="897373"/>
                </a:cubicBezTo>
              </a:path>
            </a:pathLst>
          </a:custGeom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8" name="Freeform 37"/>
          <p:cNvSpPr/>
          <p:nvPr/>
        </p:nvSpPr>
        <p:spPr>
          <a:xfrm>
            <a:off x="3724275" y="2347913"/>
            <a:ext cx="347663" cy="1360487"/>
          </a:xfrm>
          <a:custGeom>
            <a:avLst/>
            <a:gdLst>
              <a:gd name="connsiteX0" fmla="*/ 347422 w 347422"/>
              <a:gd name="connsiteY0" fmla="*/ 0 h 897373"/>
              <a:gd name="connsiteX1" fmla="*/ 16106 w 347422"/>
              <a:gd name="connsiteY1" fmla="*/ 427978 h 897373"/>
              <a:gd name="connsiteX2" fmla="*/ 250788 w 347422"/>
              <a:gd name="connsiteY2" fmla="*/ 897373 h 8973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7422" h="897373">
                <a:moveTo>
                  <a:pt x="347422" y="0"/>
                </a:moveTo>
                <a:cubicBezTo>
                  <a:pt x="189817" y="139208"/>
                  <a:pt x="32212" y="278416"/>
                  <a:pt x="16106" y="427978"/>
                </a:cubicBezTo>
                <a:cubicBezTo>
                  <a:pt x="0" y="577540"/>
                  <a:pt x="250788" y="897373"/>
                  <a:pt x="250788" y="897373"/>
                </a:cubicBezTo>
              </a:path>
            </a:pathLst>
          </a:custGeom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9" name="Freeform 38"/>
          <p:cNvSpPr/>
          <p:nvPr/>
        </p:nvSpPr>
        <p:spPr>
          <a:xfrm>
            <a:off x="6634163" y="2322513"/>
            <a:ext cx="347662" cy="1360487"/>
          </a:xfrm>
          <a:custGeom>
            <a:avLst/>
            <a:gdLst>
              <a:gd name="connsiteX0" fmla="*/ 347422 w 347422"/>
              <a:gd name="connsiteY0" fmla="*/ 0 h 897373"/>
              <a:gd name="connsiteX1" fmla="*/ 16106 w 347422"/>
              <a:gd name="connsiteY1" fmla="*/ 427978 h 897373"/>
              <a:gd name="connsiteX2" fmla="*/ 250788 w 347422"/>
              <a:gd name="connsiteY2" fmla="*/ 897373 h 8973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7422" h="897373">
                <a:moveTo>
                  <a:pt x="347422" y="0"/>
                </a:moveTo>
                <a:cubicBezTo>
                  <a:pt x="189817" y="139208"/>
                  <a:pt x="32212" y="278416"/>
                  <a:pt x="16106" y="427978"/>
                </a:cubicBezTo>
                <a:cubicBezTo>
                  <a:pt x="0" y="577540"/>
                  <a:pt x="250788" y="897373"/>
                  <a:pt x="250788" y="897373"/>
                </a:cubicBezTo>
              </a:path>
            </a:pathLst>
          </a:custGeom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0" name="Freeform 39"/>
          <p:cNvSpPr/>
          <p:nvPr/>
        </p:nvSpPr>
        <p:spPr>
          <a:xfrm flipH="1" flipV="1">
            <a:off x="2647950" y="3614738"/>
            <a:ext cx="347663" cy="1360487"/>
          </a:xfrm>
          <a:custGeom>
            <a:avLst/>
            <a:gdLst>
              <a:gd name="connsiteX0" fmla="*/ 347422 w 347422"/>
              <a:gd name="connsiteY0" fmla="*/ 0 h 897373"/>
              <a:gd name="connsiteX1" fmla="*/ 16106 w 347422"/>
              <a:gd name="connsiteY1" fmla="*/ 427978 h 897373"/>
              <a:gd name="connsiteX2" fmla="*/ 250788 w 347422"/>
              <a:gd name="connsiteY2" fmla="*/ 897373 h 8973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7422" h="897373">
                <a:moveTo>
                  <a:pt x="347422" y="0"/>
                </a:moveTo>
                <a:cubicBezTo>
                  <a:pt x="189817" y="139208"/>
                  <a:pt x="32212" y="278416"/>
                  <a:pt x="16106" y="427978"/>
                </a:cubicBezTo>
                <a:cubicBezTo>
                  <a:pt x="0" y="577540"/>
                  <a:pt x="250788" y="897373"/>
                  <a:pt x="250788" y="897373"/>
                </a:cubicBezTo>
              </a:path>
            </a:pathLst>
          </a:custGeom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" name="Freeform 40"/>
          <p:cNvSpPr/>
          <p:nvPr/>
        </p:nvSpPr>
        <p:spPr>
          <a:xfrm flipH="1" flipV="1">
            <a:off x="2652713" y="1641475"/>
            <a:ext cx="347662" cy="1360488"/>
          </a:xfrm>
          <a:custGeom>
            <a:avLst/>
            <a:gdLst>
              <a:gd name="connsiteX0" fmla="*/ 347422 w 347422"/>
              <a:gd name="connsiteY0" fmla="*/ 0 h 897373"/>
              <a:gd name="connsiteX1" fmla="*/ 16106 w 347422"/>
              <a:gd name="connsiteY1" fmla="*/ 427978 h 897373"/>
              <a:gd name="connsiteX2" fmla="*/ 250788 w 347422"/>
              <a:gd name="connsiteY2" fmla="*/ 897373 h 8973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7422" h="897373">
                <a:moveTo>
                  <a:pt x="347422" y="0"/>
                </a:moveTo>
                <a:cubicBezTo>
                  <a:pt x="189817" y="139208"/>
                  <a:pt x="32212" y="278416"/>
                  <a:pt x="16106" y="427978"/>
                </a:cubicBezTo>
                <a:cubicBezTo>
                  <a:pt x="0" y="577540"/>
                  <a:pt x="250788" y="897373"/>
                  <a:pt x="250788" y="897373"/>
                </a:cubicBezTo>
              </a:path>
            </a:pathLst>
          </a:custGeom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2" name="Freeform 41"/>
          <p:cNvSpPr/>
          <p:nvPr/>
        </p:nvSpPr>
        <p:spPr>
          <a:xfrm flipH="1" flipV="1">
            <a:off x="5776913" y="2290763"/>
            <a:ext cx="347662" cy="1360487"/>
          </a:xfrm>
          <a:custGeom>
            <a:avLst/>
            <a:gdLst>
              <a:gd name="connsiteX0" fmla="*/ 347422 w 347422"/>
              <a:gd name="connsiteY0" fmla="*/ 0 h 897373"/>
              <a:gd name="connsiteX1" fmla="*/ 16106 w 347422"/>
              <a:gd name="connsiteY1" fmla="*/ 427978 h 897373"/>
              <a:gd name="connsiteX2" fmla="*/ 250788 w 347422"/>
              <a:gd name="connsiteY2" fmla="*/ 897373 h 8973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7422" h="897373">
                <a:moveTo>
                  <a:pt x="347422" y="0"/>
                </a:moveTo>
                <a:cubicBezTo>
                  <a:pt x="189817" y="139208"/>
                  <a:pt x="32212" y="278416"/>
                  <a:pt x="16106" y="427978"/>
                </a:cubicBezTo>
                <a:cubicBezTo>
                  <a:pt x="0" y="577540"/>
                  <a:pt x="250788" y="897373"/>
                  <a:pt x="250788" y="897373"/>
                </a:cubicBezTo>
              </a:path>
            </a:pathLst>
          </a:custGeom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3" name="Freeform 42"/>
          <p:cNvSpPr/>
          <p:nvPr/>
        </p:nvSpPr>
        <p:spPr>
          <a:xfrm flipH="1" flipV="1">
            <a:off x="8516938" y="2252663"/>
            <a:ext cx="346075" cy="1362075"/>
          </a:xfrm>
          <a:custGeom>
            <a:avLst/>
            <a:gdLst>
              <a:gd name="connsiteX0" fmla="*/ 347422 w 347422"/>
              <a:gd name="connsiteY0" fmla="*/ 0 h 897373"/>
              <a:gd name="connsiteX1" fmla="*/ 16106 w 347422"/>
              <a:gd name="connsiteY1" fmla="*/ 427978 h 897373"/>
              <a:gd name="connsiteX2" fmla="*/ 250788 w 347422"/>
              <a:gd name="connsiteY2" fmla="*/ 897373 h 8973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7422" h="897373">
                <a:moveTo>
                  <a:pt x="347422" y="0"/>
                </a:moveTo>
                <a:cubicBezTo>
                  <a:pt x="189817" y="139208"/>
                  <a:pt x="32212" y="278416"/>
                  <a:pt x="16106" y="427978"/>
                </a:cubicBezTo>
                <a:cubicBezTo>
                  <a:pt x="0" y="577540"/>
                  <a:pt x="250788" y="897373"/>
                  <a:pt x="250788" y="897373"/>
                </a:cubicBezTo>
              </a:path>
            </a:pathLst>
          </a:custGeom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307975" y="4271963"/>
            <a:ext cx="12731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Derivative</a:t>
            </a:r>
          </a:p>
        </p:txBody>
      </p:sp>
      <p:sp>
        <p:nvSpPr>
          <p:cNvPr id="45" name="TextBox 44"/>
          <p:cNvSpPr txBox="1">
            <a:spLocks noChangeArrowheads="1"/>
          </p:cNvSpPr>
          <p:nvPr/>
        </p:nvSpPr>
        <p:spPr bwMode="auto">
          <a:xfrm>
            <a:off x="307975" y="2252663"/>
            <a:ext cx="12731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Derivative</a:t>
            </a:r>
          </a:p>
        </p:txBody>
      </p:sp>
      <p:sp>
        <p:nvSpPr>
          <p:cNvPr id="46" name="TextBox 45"/>
          <p:cNvSpPr txBox="1">
            <a:spLocks noChangeArrowheads="1"/>
          </p:cNvSpPr>
          <p:nvPr/>
        </p:nvSpPr>
        <p:spPr bwMode="auto">
          <a:xfrm>
            <a:off x="3392488" y="2851150"/>
            <a:ext cx="12731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Derivative</a:t>
            </a:r>
          </a:p>
        </p:txBody>
      </p:sp>
      <p:sp>
        <p:nvSpPr>
          <p:cNvPr id="47" name="TextBox 46"/>
          <p:cNvSpPr txBox="1">
            <a:spLocks noChangeArrowheads="1"/>
          </p:cNvSpPr>
          <p:nvPr/>
        </p:nvSpPr>
        <p:spPr bwMode="auto">
          <a:xfrm>
            <a:off x="6343650" y="2817813"/>
            <a:ext cx="12747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Derivative</a:t>
            </a:r>
          </a:p>
        </p:txBody>
      </p: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5429250" y="3036888"/>
            <a:ext cx="104298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Integral</a:t>
            </a:r>
          </a:p>
        </p:txBody>
      </p: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2347913" y="4327525"/>
            <a:ext cx="10445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Integral</a:t>
            </a:r>
          </a:p>
        </p:txBody>
      </p:sp>
      <p:sp>
        <p:nvSpPr>
          <p:cNvPr id="50" name="TextBox 49"/>
          <p:cNvSpPr txBox="1">
            <a:spLocks noChangeArrowheads="1"/>
          </p:cNvSpPr>
          <p:nvPr/>
        </p:nvSpPr>
        <p:spPr bwMode="auto">
          <a:xfrm>
            <a:off x="2347913" y="2252663"/>
            <a:ext cx="10445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Integral</a:t>
            </a:r>
          </a:p>
        </p:txBody>
      </p:sp>
      <p:sp>
        <p:nvSpPr>
          <p:cNvPr id="51" name="TextBox 50"/>
          <p:cNvSpPr txBox="1">
            <a:spLocks noChangeArrowheads="1"/>
          </p:cNvSpPr>
          <p:nvPr/>
        </p:nvSpPr>
        <p:spPr bwMode="auto">
          <a:xfrm>
            <a:off x="8167688" y="3098800"/>
            <a:ext cx="10445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Integral</a:t>
            </a:r>
          </a:p>
        </p:txBody>
      </p:sp>
      <p:graphicFrame>
        <p:nvGraphicFramePr>
          <p:cNvPr id="52" name="Object 2"/>
          <p:cNvGraphicFramePr>
            <a:graphicFrameLocks noChangeAspect="1"/>
          </p:cNvGraphicFramePr>
          <p:nvPr/>
        </p:nvGraphicFramePr>
        <p:xfrm>
          <a:off x="1565275" y="3303588"/>
          <a:ext cx="725488" cy="601662"/>
        </p:xfrm>
        <a:graphic>
          <a:graphicData uri="http://schemas.openxmlformats.org/presentationml/2006/ole">
            <p:oleObj spid="_x0000_s15362" name="Equation" r:id="rId3" imgW="444500" imgH="368300" progId="Equation.3">
              <p:embed/>
            </p:oleObj>
          </a:graphicData>
        </a:graphic>
      </p:graphicFrame>
      <p:graphicFrame>
        <p:nvGraphicFramePr>
          <p:cNvPr id="43011" name="Object 3"/>
          <p:cNvGraphicFramePr>
            <a:graphicFrameLocks noChangeAspect="1"/>
          </p:cNvGraphicFramePr>
          <p:nvPr/>
        </p:nvGraphicFramePr>
        <p:xfrm>
          <a:off x="1554163" y="5114925"/>
          <a:ext cx="725487" cy="600075"/>
        </p:xfrm>
        <a:graphic>
          <a:graphicData uri="http://schemas.openxmlformats.org/presentationml/2006/ole">
            <p:oleObj spid="_x0000_s15363" name="Equation" r:id="rId4" imgW="444500" imgH="368300" progId="Equation.3">
              <p:embed/>
            </p:oleObj>
          </a:graphicData>
        </a:graphic>
      </p:graphicFrame>
      <p:graphicFrame>
        <p:nvGraphicFramePr>
          <p:cNvPr id="43012" name="Object 4"/>
          <p:cNvGraphicFramePr>
            <a:graphicFrameLocks noChangeAspect="1"/>
          </p:cNvGraphicFramePr>
          <p:nvPr/>
        </p:nvGraphicFramePr>
        <p:xfrm>
          <a:off x="4676775" y="3776663"/>
          <a:ext cx="746125" cy="620712"/>
        </p:xfrm>
        <a:graphic>
          <a:graphicData uri="http://schemas.openxmlformats.org/presentationml/2006/ole">
            <p:oleObj spid="_x0000_s15364" name="Equation" r:id="rId5" imgW="457200" imgH="381000" progId="Equation.3">
              <p:embed/>
            </p:oleObj>
          </a:graphicData>
        </a:graphic>
      </p:graphicFrame>
      <p:graphicFrame>
        <p:nvGraphicFramePr>
          <p:cNvPr id="43013" name="Object 5"/>
          <p:cNvGraphicFramePr>
            <a:graphicFrameLocks noChangeAspect="1"/>
          </p:cNvGraphicFramePr>
          <p:nvPr/>
        </p:nvGraphicFramePr>
        <p:xfrm>
          <a:off x="7618413" y="3784600"/>
          <a:ext cx="974725" cy="600075"/>
        </p:xfrm>
        <a:graphic>
          <a:graphicData uri="http://schemas.openxmlformats.org/presentationml/2006/ole">
            <p:oleObj spid="_x0000_s15365" name="Equation" r:id="rId6" imgW="596900" imgH="368300" progId="Equation.3">
              <p:embed/>
            </p:oleObj>
          </a:graphicData>
        </a:graphic>
      </p:graphicFrame>
      <p:graphicFrame>
        <p:nvGraphicFramePr>
          <p:cNvPr id="43014" name="Object 6"/>
          <p:cNvGraphicFramePr>
            <a:graphicFrameLocks noChangeAspect="1"/>
          </p:cNvGraphicFramePr>
          <p:nvPr/>
        </p:nvGraphicFramePr>
        <p:xfrm>
          <a:off x="7470775" y="1828800"/>
          <a:ext cx="1119188" cy="434975"/>
        </p:xfrm>
        <a:graphic>
          <a:graphicData uri="http://schemas.openxmlformats.org/presentationml/2006/ole">
            <p:oleObj spid="_x0000_s15366" name="Equation" r:id="rId7" imgW="685800" imgH="266700" progId="Equation.3">
              <p:embed/>
            </p:oleObj>
          </a:graphicData>
        </a:graphic>
      </p:graphicFrame>
      <p:graphicFrame>
        <p:nvGraphicFramePr>
          <p:cNvPr id="43015" name="Object 7"/>
          <p:cNvGraphicFramePr>
            <a:graphicFrameLocks noChangeAspect="1"/>
          </p:cNvGraphicFramePr>
          <p:nvPr/>
        </p:nvGraphicFramePr>
        <p:xfrm>
          <a:off x="4675188" y="1866900"/>
          <a:ext cx="954087" cy="434975"/>
        </p:xfrm>
        <a:graphic>
          <a:graphicData uri="http://schemas.openxmlformats.org/presentationml/2006/ole">
            <p:oleObj spid="_x0000_s15367" name="Equation" r:id="rId8" imgW="584200" imgH="266700" progId="Equation.3">
              <p:embed/>
            </p:oleObj>
          </a:graphicData>
        </a:graphic>
      </p:graphicFrame>
      <p:graphicFrame>
        <p:nvGraphicFramePr>
          <p:cNvPr id="43016" name="Object 8"/>
          <p:cNvGraphicFramePr>
            <a:graphicFrameLocks noChangeAspect="1"/>
          </p:cNvGraphicFramePr>
          <p:nvPr/>
        </p:nvGraphicFramePr>
        <p:xfrm>
          <a:off x="1574800" y="2786063"/>
          <a:ext cx="933450" cy="434975"/>
        </p:xfrm>
        <a:graphic>
          <a:graphicData uri="http://schemas.openxmlformats.org/presentationml/2006/ole">
            <p:oleObj spid="_x0000_s15368" name="Equation" r:id="rId9" imgW="571500" imgH="266700" progId="Equation.3">
              <p:embed/>
            </p:oleObj>
          </a:graphicData>
        </a:graphic>
      </p:graphicFrame>
      <p:graphicFrame>
        <p:nvGraphicFramePr>
          <p:cNvPr id="43017" name="Object 9"/>
          <p:cNvGraphicFramePr>
            <a:graphicFrameLocks noChangeAspect="1"/>
          </p:cNvGraphicFramePr>
          <p:nvPr/>
        </p:nvGraphicFramePr>
        <p:xfrm>
          <a:off x="1574800" y="1314450"/>
          <a:ext cx="933450" cy="434975"/>
        </p:xfrm>
        <a:graphic>
          <a:graphicData uri="http://schemas.openxmlformats.org/presentationml/2006/ole">
            <p:oleObj spid="_x0000_s15369" name="Equation" r:id="rId10" imgW="571500" imgH="266700" progId="Equation.3">
              <p:embed/>
            </p:oleObj>
          </a:graphicData>
        </a:graphic>
      </p:graphicFrame>
      <p:sp>
        <p:nvSpPr>
          <p:cNvPr id="65" name="TextBox 64"/>
          <p:cNvSpPr txBox="1">
            <a:spLocks noChangeArrowheads="1"/>
          </p:cNvSpPr>
          <p:nvPr/>
        </p:nvSpPr>
        <p:spPr bwMode="auto">
          <a:xfrm>
            <a:off x="2995613" y="5073650"/>
            <a:ext cx="6143625" cy="178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200"/>
              <a:t>Notice how the units can help you remember this, derivatives are slopes, divide the Y units by the X units, integrals are like area, multiply the Y units by the X units, replace x with θ, v with ω, and a with α, for rotational kinematics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6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1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35000"/>
          </a:xfrm>
        </p:spPr>
        <p:txBody>
          <a:bodyPr/>
          <a:lstStyle/>
          <a:p>
            <a:r>
              <a:rPr lang="en-US" smtClean="0">
                <a:ea typeface="ＭＳ Ｐゴシック" pitchFamily="-86" charset="-128"/>
                <a:cs typeface="ＭＳ Ｐゴシック" pitchFamily="-86" charset="-128"/>
              </a:rPr>
              <a:t>Velocity Dependent Force problem</a:t>
            </a:r>
          </a:p>
        </p:txBody>
      </p:sp>
      <p:pic>
        <p:nvPicPr>
          <p:cNvPr id="16392" name="Picture 5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H="1">
            <a:off x="581025" y="1196975"/>
            <a:ext cx="13668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7"/>
          <p:cNvCxnSpPr/>
          <p:nvPr/>
        </p:nvCxnSpPr>
        <p:spPr>
          <a:xfrm>
            <a:off x="0" y="1776413"/>
            <a:ext cx="2954338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2001838" y="1419225"/>
            <a:ext cx="9525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395" name="TextBox 11"/>
          <p:cNvSpPr txBox="1">
            <a:spLocks noChangeArrowheads="1"/>
          </p:cNvSpPr>
          <p:nvPr/>
        </p:nvSpPr>
        <p:spPr bwMode="auto">
          <a:xfrm>
            <a:off x="2368550" y="1014413"/>
            <a:ext cx="58578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V</a:t>
            </a:r>
            <a:r>
              <a:rPr lang="en-US" baseline="-25000"/>
              <a:t>o</a:t>
            </a:r>
            <a:endParaRPr lang="en-US"/>
          </a:p>
        </p:txBody>
      </p:sp>
      <p:sp>
        <p:nvSpPr>
          <p:cNvPr id="13" name="Rectangle 12"/>
          <p:cNvSpPr/>
          <p:nvPr/>
        </p:nvSpPr>
        <p:spPr bwMode="auto">
          <a:xfrm>
            <a:off x="5830888" y="1227138"/>
            <a:ext cx="565150" cy="400050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4" name="Straight Arrow Connector 13"/>
          <p:cNvCxnSpPr/>
          <p:nvPr/>
        </p:nvCxnSpPr>
        <p:spPr bwMode="auto">
          <a:xfrm rot="10800000">
            <a:off x="5140325" y="1408113"/>
            <a:ext cx="690563" cy="15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 bwMode="auto">
          <a:xfrm rot="5400000" flipH="1" flipV="1">
            <a:off x="5832475" y="938213"/>
            <a:ext cx="579437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 bwMode="auto">
          <a:xfrm rot="5400000">
            <a:off x="5822156" y="1924844"/>
            <a:ext cx="593725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400" name="TextBox 19"/>
          <p:cNvSpPr txBox="1">
            <a:spLocks noChangeArrowheads="1"/>
          </p:cNvSpPr>
          <p:nvPr/>
        </p:nvSpPr>
        <p:spPr bwMode="auto">
          <a:xfrm>
            <a:off x="5245100" y="949325"/>
            <a:ext cx="5857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F</a:t>
            </a:r>
            <a:r>
              <a:rPr lang="en-US" baseline="-25000"/>
              <a:t>D</a:t>
            </a:r>
            <a:endParaRPr lang="en-US"/>
          </a:p>
        </p:txBody>
      </p:sp>
      <p:sp>
        <p:nvSpPr>
          <p:cNvPr id="16401" name="TextBox 20"/>
          <p:cNvSpPr txBox="1">
            <a:spLocks noChangeArrowheads="1"/>
          </p:cNvSpPr>
          <p:nvPr/>
        </p:nvSpPr>
        <p:spPr bwMode="auto">
          <a:xfrm>
            <a:off x="6122988" y="673100"/>
            <a:ext cx="2730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N</a:t>
            </a:r>
          </a:p>
        </p:txBody>
      </p:sp>
      <p:sp>
        <p:nvSpPr>
          <p:cNvPr id="16402" name="TextBox 21"/>
          <p:cNvSpPr txBox="1">
            <a:spLocks noChangeArrowheads="1"/>
          </p:cNvSpPr>
          <p:nvPr/>
        </p:nvSpPr>
        <p:spPr bwMode="auto">
          <a:xfrm>
            <a:off x="6103938" y="1808163"/>
            <a:ext cx="5857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mg</a:t>
            </a:r>
          </a:p>
        </p:txBody>
      </p:sp>
      <p:grpSp>
        <p:nvGrpSpPr>
          <p:cNvPr id="16403" name="Group 35"/>
          <p:cNvGrpSpPr>
            <a:grpSpLocks/>
          </p:cNvGrpSpPr>
          <p:nvPr/>
        </p:nvGrpSpPr>
        <p:grpSpPr bwMode="auto">
          <a:xfrm>
            <a:off x="6689725" y="766763"/>
            <a:ext cx="1255713" cy="1012825"/>
            <a:chOff x="6689337" y="766038"/>
            <a:chExt cx="1256101" cy="1013819"/>
          </a:xfrm>
        </p:grpSpPr>
        <p:cxnSp>
          <p:nvCxnSpPr>
            <p:cNvPr id="23" name="Straight Arrow Connector 22"/>
            <p:cNvCxnSpPr/>
            <p:nvPr/>
          </p:nvCxnSpPr>
          <p:spPr bwMode="auto">
            <a:xfrm>
              <a:off x="7148267" y="1450921"/>
              <a:ext cx="503392" cy="159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 bwMode="auto">
            <a:xfrm rot="5400000" flipH="1" flipV="1">
              <a:off x="6897196" y="1199851"/>
              <a:ext cx="500553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418" name="TextBox 27"/>
            <p:cNvSpPr txBox="1">
              <a:spLocks noChangeArrowheads="1"/>
            </p:cNvSpPr>
            <p:nvPr/>
          </p:nvSpPr>
          <p:spPr bwMode="auto">
            <a:xfrm>
              <a:off x="6689337" y="766038"/>
              <a:ext cx="585822" cy="3695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+y</a:t>
              </a:r>
            </a:p>
          </p:txBody>
        </p:sp>
        <p:sp>
          <p:nvSpPr>
            <p:cNvPr id="16419" name="TextBox 28"/>
            <p:cNvSpPr txBox="1">
              <a:spLocks noChangeArrowheads="1"/>
            </p:cNvSpPr>
            <p:nvPr/>
          </p:nvSpPr>
          <p:spPr bwMode="auto">
            <a:xfrm>
              <a:off x="7359616" y="1410329"/>
              <a:ext cx="585822" cy="3695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/>
                <a:t>+x</a:t>
              </a:r>
            </a:p>
          </p:txBody>
        </p:sp>
      </p:grpSp>
      <p:graphicFrame>
        <p:nvGraphicFramePr>
          <p:cNvPr id="30" name="Object 2"/>
          <p:cNvGraphicFramePr>
            <a:graphicFrameLocks noChangeAspect="1"/>
          </p:cNvGraphicFramePr>
          <p:nvPr/>
        </p:nvGraphicFramePr>
        <p:xfrm>
          <a:off x="106363" y="1919288"/>
          <a:ext cx="1733550" cy="2898775"/>
        </p:xfrm>
        <a:graphic>
          <a:graphicData uri="http://schemas.openxmlformats.org/presentationml/2006/ole">
            <p:oleObj spid="_x0000_s16386" name="Equation" r:id="rId5" imgW="736600" imgH="1231900" progId="Equation.3">
              <p:embed/>
            </p:oleObj>
          </a:graphicData>
        </a:graphic>
      </p:graphicFrame>
      <p:sp>
        <p:nvSpPr>
          <p:cNvPr id="16404" name="TextBox 31"/>
          <p:cNvSpPr txBox="1">
            <a:spLocks noChangeArrowheads="1"/>
          </p:cNvSpPr>
          <p:nvPr/>
        </p:nvSpPr>
        <p:spPr bwMode="auto">
          <a:xfrm>
            <a:off x="1019175" y="635000"/>
            <a:ext cx="41275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400"/>
              <a:t>Car coasts to a stop, find v(t)</a:t>
            </a:r>
          </a:p>
        </p:txBody>
      </p:sp>
      <p:graphicFrame>
        <p:nvGraphicFramePr>
          <p:cNvPr id="33" name="Object 3"/>
          <p:cNvGraphicFramePr>
            <a:graphicFrameLocks noChangeAspect="1"/>
          </p:cNvGraphicFramePr>
          <p:nvPr/>
        </p:nvGraphicFramePr>
        <p:xfrm>
          <a:off x="3354388" y="1792288"/>
          <a:ext cx="3176587" cy="2998787"/>
        </p:xfrm>
        <a:graphic>
          <a:graphicData uri="http://schemas.openxmlformats.org/presentationml/2006/ole">
            <p:oleObj spid="_x0000_s16387" name="Equation" r:id="rId6" imgW="1485900" imgH="1409700" progId="Equation.3">
              <p:embed/>
            </p:oleObj>
          </a:graphicData>
        </a:graphic>
      </p:graphicFrame>
      <p:graphicFrame>
        <p:nvGraphicFramePr>
          <p:cNvPr id="35" name="Object 4"/>
          <p:cNvGraphicFramePr>
            <a:graphicFrameLocks noChangeAspect="1"/>
          </p:cNvGraphicFramePr>
          <p:nvPr/>
        </p:nvGraphicFramePr>
        <p:xfrm>
          <a:off x="6873875" y="2117725"/>
          <a:ext cx="2144713" cy="3201988"/>
        </p:xfrm>
        <a:graphic>
          <a:graphicData uri="http://schemas.openxmlformats.org/presentationml/2006/ole">
            <p:oleObj spid="_x0000_s16388" name="Equation" r:id="rId7" imgW="1028700" imgH="1536700" progId="Equation.3">
              <p:embed/>
            </p:oleObj>
          </a:graphicData>
        </a:graphic>
      </p:graphicFrame>
      <p:grpSp>
        <p:nvGrpSpPr>
          <p:cNvPr id="3" name="Group 48"/>
          <p:cNvGrpSpPr>
            <a:grpSpLocks/>
          </p:cNvGrpSpPr>
          <p:nvPr/>
        </p:nvGrpSpPr>
        <p:grpSpPr bwMode="auto">
          <a:xfrm>
            <a:off x="120650" y="4733925"/>
            <a:ext cx="2274888" cy="1982788"/>
            <a:chOff x="121325" y="4733997"/>
            <a:chExt cx="2274498" cy="1983082"/>
          </a:xfrm>
        </p:grpSpPr>
        <p:grpSp>
          <p:nvGrpSpPr>
            <p:cNvPr id="16410" name="Group 41"/>
            <p:cNvGrpSpPr>
              <a:grpSpLocks/>
            </p:cNvGrpSpPr>
            <p:nvPr/>
          </p:nvGrpSpPr>
          <p:grpSpPr bwMode="auto">
            <a:xfrm>
              <a:off x="121325" y="5174254"/>
              <a:ext cx="2177941" cy="1542825"/>
              <a:chOff x="397486" y="5333380"/>
              <a:chExt cx="2177941" cy="1542825"/>
            </a:xfrm>
          </p:grpSpPr>
          <p:cxnSp>
            <p:nvCxnSpPr>
              <p:cNvPr id="37" name="Straight Connector 36"/>
              <p:cNvCxnSpPr/>
              <p:nvPr/>
            </p:nvCxnSpPr>
            <p:spPr>
              <a:xfrm rot="5400000">
                <a:off x="483010" y="5918800"/>
                <a:ext cx="1173336" cy="1587"/>
              </a:xfrm>
              <a:prstGeom prst="line">
                <a:avLst/>
              </a:prstGeom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>
              <a:xfrm rot="10800000">
                <a:off x="1070471" y="6504675"/>
                <a:ext cx="1172962" cy="1587"/>
              </a:xfrm>
              <a:prstGeom prst="line">
                <a:avLst/>
              </a:prstGeom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414" name="TextBox 38"/>
              <p:cNvSpPr txBox="1">
                <a:spLocks noChangeArrowheads="1"/>
              </p:cNvSpPr>
              <p:nvPr/>
            </p:nvSpPr>
            <p:spPr bwMode="auto">
              <a:xfrm>
                <a:off x="397486" y="5623179"/>
                <a:ext cx="718980" cy="6463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/>
                  <a:t>v</a:t>
                </a:r>
              </a:p>
              <a:p>
                <a:pPr algn="ctr"/>
                <a:r>
                  <a:rPr lang="en-US"/>
                  <a:t>(m/s)</a:t>
                </a:r>
              </a:p>
            </p:txBody>
          </p:sp>
          <p:sp>
            <p:nvSpPr>
              <p:cNvPr id="16415" name="TextBox 39"/>
              <p:cNvSpPr txBox="1">
                <a:spLocks noChangeArrowheads="1"/>
              </p:cNvSpPr>
              <p:nvPr/>
            </p:nvSpPr>
            <p:spPr bwMode="auto">
              <a:xfrm>
                <a:off x="1394584" y="6506873"/>
                <a:ext cx="1180843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/>
                  <a:t>t (s)</a:t>
                </a:r>
              </a:p>
            </p:txBody>
          </p:sp>
        </p:grpSp>
        <p:sp>
          <p:nvSpPr>
            <p:cNvPr id="43" name="Arc 42"/>
            <p:cNvSpPr/>
            <p:nvPr/>
          </p:nvSpPr>
          <p:spPr>
            <a:xfrm flipH="1" flipV="1">
              <a:off x="794310" y="4733997"/>
              <a:ext cx="1601513" cy="1602026"/>
            </a:xfrm>
            <a:prstGeom prst="arc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aphicFrame>
        <p:nvGraphicFramePr>
          <p:cNvPr id="44" name="Object 5"/>
          <p:cNvGraphicFramePr>
            <a:graphicFrameLocks noChangeAspect="1"/>
          </p:cNvGraphicFramePr>
          <p:nvPr/>
        </p:nvGraphicFramePr>
        <p:xfrm>
          <a:off x="6364288" y="5629275"/>
          <a:ext cx="2578100" cy="962025"/>
        </p:xfrm>
        <a:graphic>
          <a:graphicData uri="http://schemas.openxmlformats.org/presentationml/2006/ole">
            <p:oleObj spid="_x0000_s16389" name="Equation" r:id="rId8" imgW="1054100" imgH="393700" progId="Equation.3">
              <p:embed/>
            </p:oleObj>
          </a:graphicData>
        </a:graphic>
      </p:graphicFrame>
      <p:sp>
        <p:nvSpPr>
          <p:cNvPr id="45" name="TextBox 44"/>
          <p:cNvSpPr txBox="1">
            <a:spLocks noChangeArrowheads="1"/>
          </p:cNvSpPr>
          <p:nvPr/>
        </p:nvSpPr>
        <p:spPr bwMode="auto">
          <a:xfrm>
            <a:off x="1947863" y="4973638"/>
            <a:ext cx="385445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400"/>
              <a:t>Works for freefall with air resistance too:</a:t>
            </a:r>
          </a:p>
        </p:txBody>
      </p:sp>
      <p:graphicFrame>
        <p:nvGraphicFramePr>
          <p:cNvPr id="47" name="Object 6"/>
          <p:cNvGraphicFramePr>
            <a:graphicFrameLocks noChangeAspect="1"/>
          </p:cNvGraphicFramePr>
          <p:nvPr/>
        </p:nvGraphicFramePr>
        <p:xfrm>
          <a:off x="2813050" y="5767388"/>
          <a:ext cx="2162175" cy="949325"/>
        </p:xfrm>
        <a:graphic>
          <a:graphicData uri="http://schemas.openxmlformats.org/presentationml/2006/ole">
            <p:oleObj spid="_x0000_s16390" name="Equation" r:id="rId9" imgW="838200" imgH="368300" progId="Equation.3">
              <p:embed/>
            </p:oleObj>
          </a:graphicData>
        </a:graphic>
      </p:graphicFrame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5146675" y="5803900"/>
            <a:ext cx="13684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400"/>
              <a:t>Yields:</a:t>
            </a:r>
          </a:p>
        </p:txBody>
      </p:sp>
      <p:sp>
        <p:nvSpPr>
          <p:cNvPr id="34" name="TextBox 31"/>
          <p:cNvSpPr txBox="1">
            <a:spLocks noChangeArrowheads="1"/>
          </p:cNvSpPr>
          <p:nvPr/>
        </p:nvSpPr>
        <p:spPr bwMode="auto">
          <a:xfrm>
            <a:off x="1947863" y="2105025"/>
            <a:ext cx="1419225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200"/>
              <a:t>Guess a function for v that is equal to its own derivative</a:t>
            </a:r>
          </a:p>
        </p:txBody>
      </p:sp>
      <p:sp>
        <p:nvSpPr>
          <p:cNvPr id="16409" name="Rectangle 35"/>
          <p:cNvSpPr>
            <a:spLocks noChangeArrowheads="1"/>
          </p:cNvSpPr>
          <p:nvPr/>
        </p:nvSpPr>
        <p:spPr bwMode="auto">
          <a:xfrm>
            <a:off x="3090863" y="1096963"/>
            <a:ext cx="18510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Assume F</a:t>
            </a:r>
            <a:r>
              <a:rPr lang="en-US" baseline="-25000"/>
              <a:t>D</a:t>
            </a:r>
            <a:r>
              <a:rPr lang="en-US"/>
              <a:t> = kv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8" grpId="0"/>
      <p:bldP spid="3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4885</TotalTime>
  <Words>190</Words>
  <Application>Microsoft Macintosh PowerPoint</Application>
  <PresentationFormat>On-screen Show (4:3)</PresentationFormat>
  <Paragraphs>49</Paragraphs>
  <Slides>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ＭＳ Ｐゴシック</vt:lpstr>
      <vt:lpstr>Calibri</vt:lpstr>
      <vt:lpstr>Times</vt:lpstr>
      <vt:lpstr>Symbol</vt:lpstr>
      <vt:lpstr>Office Theme</vt:lpstr>
      <vt:lpstr>Microsoft Equation</vt:lpstr>
      <vt:lpstr>Mechanics C Calculus Summary</vt:lpstr>
      <vt:lpstr>Velocity Dependent Force problem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 Response Questions</dc:title>
  <dc:creator>mac user</dc:creator>
  <cp:lastModifiedBy>Dan</cp:lastModifiedBy>
  <cp:revision>53</cp:revision>
  <dcterms:created xsi:type="dcterms:W3CDTF">2020-05-10T22:42:02Z</dcterms:created>
  <dcterms:modified xsi:type="dcterms:W3CDTF">2020-05-10T22:44:22Z</dcterms:modified>
</cp:coreProperties>
</file>