
<file path=[Content_Types].xml><?xml version="1.0" encoding="utf-8"?>
<Types xmlns="http://schemas.openxmlformats.org/package/2006/content-types">
  <Override PartName="/ppt/embeddings/Microsoft_Equation8.bin" ContentType="application/vnd.openxmlformats-officedocument.oleObject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embeddings/Microsoft_Equation6.bin" ContentType="application/vnd.openxmlformats-officedocument.oleObject"/>
  <Override PartName="/ppt/embeddings/Microsoft_Equation10.bin" ContentType="application/vnd.openxmlformats-officedocument.oleObject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embeddings/Microsoft_Equation4.bin" ContentType="application/vnd.openxmlformats-officedocument.oleObject"/>
  <Override PartName="/ppt/slideLayouts/slideLayout6.xml" ContentType="application/vnd.openxmlformats-officedocument.presentationml.slideLayout+xml"/>
  <Override PartName="/ppt/embeddings/Microsoft_Equation2.bin" ContentType="application/vnd.openxmlformats-officedocument.oleObject"/>
  <Override PartName="/ppt/theme/theme2.xml" ContentType="application/vnd.openxmlformats-officedocument.theme+xml"/>
  <Default Extension="pict" ContentType="image/pict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embeddings/Microsoft_Equation9.bin" ContentType="application/vnd.openxmlformats-officedocument.oleObject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embeddings/Microsoft_Equation7.bin" ContentType="application/vnd.openxmlformats-officedocument.oleObject"/>
  <Override PartName="/ppt/viewProps.xml" ContentType="application/vnd.openxmlformats-officedocument.presentationml.viewProps+xml"/>
  <Override PartName="/ppt/embeddings/Microsoft_Equation5.bin" ContentType="application/vnd.openxmlformats-officedocument.oleObject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embeddings/Microsoft_Equation3.bin" ContentType="application/vnd.openxmlformats-officedocument.oleObject"/>
  <Default Extension="vml" ContentType="application/vnd.openxmlformats-officedocument.vmlDrawing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"/>
  </p:notesMasterIdLst>
  <p:sldIdLst>
    <p:sldId id="284" r:id="rId2"/>
    <p:sldId id="28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6" charset="0"/>
        <a:ea typeface="ＭＳ Ｐゴシック" pitchFamily="-86" charset="-128"/>
        <a:cs typeface="ＭＳ Ｐゴシック" pitchFamily="-8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6" charset="0"/>
        <a:ea typeface="ＭＳ Ｐゴシック" pitchFamily="-86" charset="-128"/>
        <a:cs typeface="ＭＳ Ｐゴシック" pitchFamily="-8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6" charset="0"/>
        <a:ea typeface="ＭＳ Ｐゴシック" pitchFamily="-86" charset="-128"/>
        <a:cs typeface="ＭＳ Ｐゴシック" pitchFamily="-8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6" charset="0"/>
        <a:ea typeface="ＭＳ Ｐゴシック" pitchFamily="-86" charset="-128"/>
        <a:cs typeface="ＭＳ Ｐゴシック" pitchFamily="-8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6" charset="0"/>
        <a:ea typeface="ＭＳ Ｐゴシック" pitchFamily="-86" charset="-128"/>
        <a:cs typeface="ＭＳ Ｐゴシック" pitchFamily="-8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86" charset="0"/>
        <a:ea typeface="ＭＳ Ｐゴシック" pitchFamily="-86" charset="-128"/>
        <a:cs typeface="ＭＳ Ｐゴシック" pitchFamily="-8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86" charset="0"/>
        <a:ea typeface="ＭＳ Ｐゴシック" pitchFamily="-86" charset="-128"/>
        <a:cs typeface="ＭＳ Ｐゴシック" pitchFamily="-8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86" charset="0"/>
        <a:ea typeface="ＭＳ Ｐゴシック" pitchFamily="-86" charset="-128"/>
        <a:cs typeface="ＭＳ Ｐゴシック" pitchFamily="-8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86" charset="0"/>
        <a:ea typeface="ＭＳ Ｐゴシック" pitchFamily="-86" charset="-128"/>
        <a:cs typeface="ＭＳ Ｐゴシック" pitchFamily="-8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6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ict"/><Relationship Id="rId4" Type="http://schemas.openxmlformats.org/officeDocument/2006/relationships/image" Target="../media/image4.pict"/><Relationship Id="rId5" Type="http://schemas.openxmlformats.org/officeDocument/2006/relationships/image" Target="../media/image5.pict"/><Relationship Id="rId1" Type="http://schemas.openxmlformats.org/officeDocument/2006/relationships/image" Target="../media/image1.pict"/><Relationship Id="rId2" Type="http://schemas.openxmlformats.org/officeDocument/2006/relationships/image" Target="../media/image2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ict"/><Relationship Id="rId4" Type="http://schemas.openxmlformats.org/officeDocument/2006/relationships/image" Target="../media/image13.pict"/><Relationship Id="rId5" Type="http://schemas.openxmlformats.org/officeDocument/2006/relationships/image" Target="../media/image14.pict"/><Relationship Id="rId1" Type="http://schemas.openxmlformats.org/officeDocument/2006/relationships/image" Target="../media/image10.pict"/><Relationship Id="rId2" Type="http://schemas.openxmlformats.org/officeDocument/2006/relationships/image" Target="../media/image1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fld id="{360C2F11-1984-A545-B1F6-4CD9E2BDC63B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5" charset="0"/>
                <a:ea typeface="ＭＳ Ｐゴシック" pitchFamily="35" charset="-128"/>
                <a:cs typeface="ＭＳ Ｐゴシック" pitchFamily="35" charset="-128"/>
              </a:defRPr>
            </a:lvl1pPr>
          </a:lstStyle>
          <a:p>
            <a:pPr>
              <a:defRPr/>
            </a:pPr>
            <a:fld id="{AA04F411-3EB0-8B48-AC8B-3B6CD08C5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ＭＳ Ｐゴシック" pitchFamily="3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4684-D92D-A047-AB5A-151A26A3E802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18F0D-1B73-474B-A559-3B9E066C7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3F17-1D83-D844-9BF3-EAF8BF0DD1F6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64C2-C0E5-674D-B04F-6EB126345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750C-EE89-8140-8EED-6260A32916EA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8018-154C-9742-BD39-19CF08811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04D4-529E-1241-87CB-EB82E0D27572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6632-1E2B-A345-87D8-0AA996298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A50A-32FE-0D45-94B5-79B1FE570E1A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5FDAD-8A93-DA4C-9C85-1FBC5E75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FB974-CAEE-D142-8D40-699DB05A9A12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A24B-6D3E-C348-A3A0-78EE8DB14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41BE-5733-9B4A-9F6D-DEEEE0C499A4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42CA0-0CD1-2948-B49D-F9DE4E287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407E-8C46-CA48-9478-8D8993287C27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F180-D7D5-2643-ADE9-6CE015F0A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4C4B-8750-7947-8A4F-B03E3C54F61A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FB868-B286-ED40-B7BD-DDDA74507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E719-C102-604C-9EBC-5902FDAFF099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9283A-E382-544F-A911-7EBE851F0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376E-4C13-6F44-B92B-DA57169D5E5E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DD1A0-C5E8-EE40-93F6-9456EB09F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53304C-627D-9341-A93B-3F879B9F49EF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70F3D8-61BC-E34A-B228-7F6F65FE4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3" charset="-128"/>
          <a:cs typeface="ＭＳ Ｐゴシック" pitchFamily="3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86" charset="0"/>
        <a:buChar char="•"/>
        <a:defRPr sz="3200" kern="1200">
          <a:solidFill>
            <a:schemeClr val="tx1"/>
          </a:solidFill>
          <a:latin typeface="+mn-lt"/>
          <a:ea typeface="ＭＳ Ｐゴシック" pitchFamily="33" charset="-128"/>
          <a:cs typeface="ＭＳ Ｐゴシック" pitchFamily="3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86" charset="0"/>
        <a:buChar char="–"/>
        <a:defRPr sz="28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6" charset="0"/>
        <a:buChar char="•"/>
        <a:defRPr sz="24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6" charset="0"/>
        <a:buChar char="–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6" charset="0"/>
        <a:buChar char="»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oleObject" Target="../embeddings/Microsoft_Equation1.bin"/><Relationship Id="rId8" Type="http://schemas.openxmlformats.org/officeDocument/2006/relationships/oleObject" Target="../embeddings/Microsoft_Equation2.bin"/><Relationship Id="rId9" Type="http://schemas.openxmlformats.org/officeDocument/2006/relationships/oleObject" Target="../embeddings/Microsoft_Equation3.bin"/><Relationship Id="rId10" Type="http://schemas.openxmlformats.org/officeDocument/2006/relationships/oleObject" Target="../embeddings/Microsoft_Equation4.bin"/><Relationship Id="rId11" Type="http://schemas.openxmlformats.org/officeDocument/2006/relationships/oleObject" Target="../embeddings/Microsoft_Equation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oleObject" Target="../embeddings/Microsoft_Equation7.bin"/><Relationship Id="rId5" Type="http://schemas.openxmlformats.org/officeDocument/2006/relationships/image" Target="../media/image9.png"/><Relationship Id="rId6" Type="http://schemas.openxmlformats.org/officeDocument/2006/relationships/oleObject" Target="../embeddings/Microsoft_Equation8.bin"/><Relationship Id="rId7" Type="http://schemas.openxmlformats.org/officeDocument/2006/relationships/oleObject" Target="../embeddings/Microsoft_Equation9.bin"/><Relationship Id="rId8" Type="http://schemas.openxmlformats.org/officeDocument/2006/relationships/oleObject" Target="../embeddings/Microsoft_Equation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itle 1"/>
          <p:cNvSpPr>
            <a:spLocks noGrp="1"/>
          </p:cNvSpPr>
          <p:nvPr>
            <p:ph type="title"/>
          </p:nvPr>
        </p:nvSpPr>
        <p:spPr>
          <a:xfrm>
            <a:off x="2651125" y="4763"/>
            <a:ext cx="4800600" cy="509587"/>
          </a:xfrm>
        </p:spPr>
        <p:txBody>
          <a:bodyPr/>
          <a:lstStyle/>
          <a:p>
            <a:r>
              <a:rPr lang="en-US" smtClean="0">
                <a:ea typeface="ＭＳ Ｐゴシック" pitchFamily="-86" charset="-128"/>
                <a:cs typeface="ＭＳ Ｐゴシック" pitchFamily="-86" charset="-128"/>
              </a:rPr>
              <a:t>Banked Turns</a:t>
            </a:r>
          </a:p>
        </p:txBody>
      </p:sp>
      <p:pic>
        <p:nvPicPr>
          <p:cNvPr id="1434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514350"/>
            <a:ext cx="321468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2063" y="514350"/>
            <a:ext cx="2801937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/>
          <p:cNvPicPr>
            <a:picLocks noChangeAspect="1"/>
          </p:cNvPicPr>
          <p:nvPr/>
        </p:nvPicPr>
        <p:blipFill>
          <a:blip r:embed="rId5"/>
          <a:srcRect l="10847" t="15643" r="7405" b="15540"/>
          <a:stretch>
            <a:fillRect/>
          </a:stretch>
        </p:blipFill>
        <p:spPr bwMode="auto">
          <a:xfrm>
            <a:off x="3822700" y="517525"/>
            <a:ext cx="181292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5863" y="4064000"/>
            <a:ext cx="449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114550" y="4198941"/>
            <a:ext cx="1082675" cy="603250"/>
            <a:chOff x="2650534" y="4310922"/>
            <a:chExt cx="1083877" cy="604246"/>
          </a:xfrm>
        </p:grpSpPr>
        <p:sp>
          <p:nvSpPr>
            <p:cNvPr id="14" name="Right Triangle 13"/>
            <p:cNvSpPr/>
            <p:nvPr/>
          </p:nvSpPr>
          <p:spPr>
            <a:xfrm flipH="1">
              <a:off x="2650534" y="4310922"/>
              <a:ext cx="1083877" cy="550182"/>
            </a:xfrm>
            <a:prstGeom prst="rtTriangl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 rot="19925891">
              <a:off x="3019243" y="4345546"/>
              <a:ext cx="427512" cy="1971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4373" name="TextBox 17"/>
            <p:cNvSpPr txBox="1">
              <a:spLocks noChangeArrowheads="1"/>
            </p:cNvSpPr>
            <p:nvPr/>
          </p:nvSpPr>
          <p:spPr bwMode="auto">
            <a:xfrm>
              <a:off x="2997313" y="4545836"/>
              <a:ext cx="3451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θ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365375" y="2709863"/>
            <a:ext cx="1411288" cy="1198562"/>
            <a:chOff x="2997313" y="2641808"/>
            <a:chExt cx="1411184" cy="1198486"/>
          </a:xfrm>
        </p:grpSpPr>
        <p:sp>
          <p:nvSpPr>
            <p:cNvPr id="19" name="Rectangle 18"/>
            <p:cNvSpPr/>
            <p:nvPr/>
          </p:nvSpPr>
          <p:spPr>
            <a:xfrm rot="20183857">
              <a:off x="3017949" y="3137077"/>
              <a:ext cx="428593" cy="1968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6200000" flipV="1">
              <a:off x="2866351" y="2834678"/>
              <a:ext cx="420661" cy="1587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2963975" y="3559325"/>
              <a:ext cx="50003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65" name="TextBox 26"/>
            <p:cNvSpPr txBox="1">
              <a:spLocks noChangeArrowheads="1"/>
            </p:cNvSpPr>
            <p:nvPr/>
          </p:nvSpPr>
          <p:spPr bwMode="auto">
            <a:xfrm>
              <a:off x="3135362" y="2641808"/>
              <a:ext cx="414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N</a:t>
              </a:r>
            </a:p>
          </p:txBody>
        </p:sp>
        <p:sp>
          <p:nvSpPr>
            <p:cNvPr id="14366" name="TextBox 27"/>
            <p:cNvSpPr txBox="1">
              <a:spLocks noChangeArrowheads="1"/>
            </p:cNvSpPr>
            <p:nvPr/>
          </p:nvSpPr>
          <p:spPr bwMode="auto">
            <a:xfrm>
              <a:off x="3215260" y="3309520"/>
              <a:ext cx="6074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mg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H="1">
              <a:off x="3776719" y="3513290"/>
              <a:ext cx="503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 bwMode="auto">
            <a:xfrm rot="5400000" flipH="1" flipV="1">
              <a:off x="4030696" y="3260894"/>
              <a:ext cx="50003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69" name="TextBox 27"/>
            <p:cNvSpPr txBox="1">
              <a:spLocks noChangeArrowheads="1"/>
            </p:cNvSpPr>
            <p:nvPr/>
          </p:nvSpPr>
          <p:spPr bwMode="auto">
            <a:xfrm>
              <a:off x="3822675" y="2826474"/>
              <a:ext cx="585822" cy="369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+y</a:t>
              </a:r>
            </a:p>
          </p:txBody>
        </p:sp>
        <p:sp>
          <p:nvSpPr>
            <p:cNvPr id="14370" name="TextBox 28"/>
            <p:cNvSpPr txBox="1">
              <a:spLocks noChangeArrowheads="1"/>
            </p:cNvSpPr>
            <p:nvPr/>
          </p:nvSpPr>
          <p:spPr bwMode="auto">
            <a:xfrm>
              <a:off x="3696029" y="3470766"/>
              <a:ext cx="585822" cy="369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+x</a:t>
              </a:r>
            </a:p>
          </p:txBody>
        </p:sp>
      </p:grpSp>
      <p:sp>
        <p:nvSpPr>
          <p:cNvPr id="14350" name="TextBox 33"/>
          <p:cNvSpPr txBox="1">
            <a:spLocks noChangeArrowheads="1"/>
          </p:cNvSpPr>
          <p:nvPr/>
        </p:nvSpPr>
        <p:spPr bwMode="auto">
          <a:xfrm>
            <a:off x="-19050" y="2168525"/>
            <a:ext cx="4141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Banked turn with no friction</a:t>
            </a:r>
          </a:p>
        </p:txBody>
      </p:sp>
      <p:sp>
        <p:nvSpPr>
          <p:cNvPr id="14351" name="TextBox 34"/>
          <p:cNvSpPr txBox="1">
            <a:spLocks noChangeArrowheads="1"/>
          </p:cNvSpPr>
          <p:nvPr/>
        </p:nvSpPr>
        <p:spPr bwMode="auto">
          <a:xfrm>
            <a:off x="4551363" y="2168525"/>
            <a:ext cx="45926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m = 1000 kg, r = 20 m, θ = 20</a:t>
            </a:r>
            <a:r>
              <a:rPr lang="en-US" baseline="30000"/>
              <a:t>o</a:t>
            </a:r>
          </a:p>
          <a:p>
            <a:r>
              <a:rPr lang="en-US"/>
              <a:t>     What v should car have?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84150" y="2703513"/>
            <a:ext cx="1930400" cy="1668462"/>
            <a:chOff x="457200" y="2826474"/>
            <a:chExt cx="1930145" cy="1667879"/>
          </a:xfrm>
        </p:grpSpPr>
        <p:sp>
          <p:nvSpPr>
            <p:cNvPr id="7" name="Oval 6"/>
            <p:cNvSpPr/>
            <p:nvPr/>
          </p:nvSpPr>
          <p:spPr>
            <a:xfrm>
              <a:off x="457200" y="3124820"/>
              <a:ext cx="1369832" cy="136953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639739" y="3307318"/>
              <a:ext cx="1003167" cy="10045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84176" y="3672315"/>
              <a:ext cx="142856" cy="27454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1529480" y="3124026"/>
              <a:ext cx="596691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69893" y="3808793"/>
              <a:ext cx="1117452" cy="1587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V="1">
              <a:off x="755681" y="3454891"/>
              <a:ext cx="644300" cy="12698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60" name="TextBox 40"/>
            <p:cNvSpPr txBox="1">
              <a:spLocks noChangeArrowheads="1"/>
            </p:cNvSpPr>
            <p:nvPr/>
          </p:nvSpPr>
          <p:spPr bwMode="auto">
            <a:xfrm>
              <a:off x="1117296" y="3328333"/>
              <a:ext cx="3037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r</a:t>
              </a:r>
            </a:p>
          </p:txBody>
        </p:sp>
        <p:sp>
          <p:nvSpPr>
            <p:cNvPr id="14361" name="TextBox 41"/>
            <p:cNvSpPr txBox="1">
              <a:spLocks noChangeArrowheads="1"/>
            </p:cNvSpPr>
            <p:nvPr/>
          </p:nvSpPr>
          <p:spPr bwMode="auto">
            <a:xfrm>
              <a:off x="1828248" y="2959001"/>
              <a:ext cx="5041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v</a:t>
              </a:r>
            </a:p>
          </p:txBody>
        </p:sp>
      </p:grp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61913" y="4735513"/>
          <a:ext cx="2247900" cy="1793875"/>
        </p:xfrm>
        <a:graphic>
          <a:graphicData uri="http://schemas.openxmlformats.org/presentationml/2006/ole">
            <p:oleObj spid="_x0000_s14338" name="Equation" r:id="rId7" imgW="1066800" imgH="850900" progId="Equation.3">
              <p:embed/>
            </p:oleObj>
          </a:graphicData>
        </a:graphic>
      </p:graphicFrame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362200" y="4802188"/>
            <a:ext cx="2921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 ≠ mgcosθ because there is a component of acceleration in the normal direction</a:t>
            </a: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5178425" y="3106738"/>
          <a:ext cx="2327275" cy="801687"/>
        </p:xfrm>
        <a:graphic>
          <a:graphicData uri="http://schemas.openxmlformats.org/presentationml/2006/ole">
            <p:oleObj spid="_x0000_s14339" name="Equation" r:id="rId8" imgW="1143000" imgH="3937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295900" y="4679950"/>
          <a:ext cx="2093913" cy="801688"/>
        </p:xfrm>
        <a:graphic>
          <a:graphicData uri="http://schemas.openxmlformats.org/presentationml/2006/ole">
            <p:oleObj spid="_x0000_s14340" name="Equation" r:id="rId9" imgW="1028700" imgH="3937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584825" y="3908425"/>
          <a:ext cx="1887538" cy="801688"/>
        </p:xfrm>
        <a:graphic>
          <a:graphicData uri="http://schemas.openxmlformats.org/presentationml/2006/ole">
            <p:oleObj spid="_x0000_s14341" name="Equation" r:id="rId10" imgW="927100" imgH="393700" progId="Equation.3">
              <p:embed/>
            </p:oleObj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5038725" y="5721350"/>
          <a:ext cx="4086225" cy="1060450"/>
        </p:xfrm>
        <a:graphic>
          <a:graphicData uri="http://schemas.openxmlformats.org/presentationml/2006/ole">
            <p:oleObj spid="_x0000_s14342" name="Equation" r:id="rId11" imgW="2006600" imgH="520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itle 1"/>
          <p:cNvSpPr>
            <a:spLocks noGrp="1"/>
          </p:cNvSpPr>
          <p:nvPr>
            <p:ph type="title"/>
          </p:nvPr>
        </p:nvSpPr>
        <p:spPr>
          <a:xfrm>
            <a:off x="2651125" y="166688"/>
            <a:ext cx="4800600" cy="323850"/>
          </a:xfrm>
        </p:spPr>
        <p:txBody>
          <a:bodyPr/>
          <a:lstStyle/>
          <a:p>
            <a:r>
              <a:rPr lang="en-US" smtClean="0">
                <a:ea typeface="ＭＳ Ｐゴシック" pitchFamily="-86" charset="-128"/>
                <a:cs typeface="ＭＳ Ｐゴシック" pitchFamily="-86" charset="-128"/>
              </a:rPr>
              <a:t>Banked Turns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47638" y="0"/>
            <a:ext cx="36972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What if car goes faster than 8.4 m/s? Need friction to keep it from sliding up banked turn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568700" y="738188"/>
            <a:ext cx="5575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Static friction acts parallel to and down the banked turn</a:t>
            </a:r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31395" y="4360862"/>
          <a:ext cx="3478213" cy="936625"/>
        </p:xfrm>
        <a:graphic>
          <a:graphicData uri="http://schemas.openxmlformats.org/presentationml/2006/ole">
            <p:oleObj spid="_x0000_s15362" name="Equation" r:id="rId3" imgW="1651000" imgH="444500" progId="Equation.3">
              <p:embed/>
            </p:oleObj>
          </a:graphicData>
        </a:graphic>
      </p:graphicFrame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85898" y="5214938"/>
          <a:ext cx="3362325" cy="1630362"/>
        </p:xfrm>
        <a:graphic>
          <a:graphicData uri="http://schemas.openxmlformats.org/presentationml/2006/ole">
            <p:oleObj spid="_x0000_s15363" name="Equation" r:id="rId4" imgW="1651000" imgH="800100" progId="Equation.3">
              <p:embed/>
            </p:oleObj>
          </a:graphicData>
        </a:graphic>
      </p:graphicFrame>
      <p:pic>
        <p:nvPicPr>
          <p:cNvPr id="54299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8388" y="3322638"/>
            <a:ext cx="450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109788" y="3106738"/>
            <a:ext cx="1082675" cy="614362"/>
            <a:chOff x="2650534" y="4301381"/>
            <a:chExt cx="1083877" cy="613787"/>
          </a:xfrm>
        </p:grpSpPr>
        <p:sp>
          <p:nvSpPr>
            <p:cNvPr id="14" name="Right Triangle 13"/>
            <p:cNvSpPr/>
            <p:nvPr/>
          </p:nvSpPr>
          <p:spPr>
            <a:xfrm flipH="1">
              <a:off x="2650534" y="4310897"/>
              <a:ext cx="1083877" cy="550346"/>
            </a:xfrm>
            <a:prstGeom prst="rtTriangl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 rot="19925891">
              <a:off x="3019243" y="4301381"/>
              <a:ext cx="427511" cy="196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5412" name="TextBox 17"/>
            <p:cNvSpPr txBox="1">
              <a:spLocks noChangeArrowheads="1"/>
            </p:cNvSpPr>
            <p:nvPr/>
          </p:nvSpPr>
          <p:spPr bwMode="auto">
            <a:xfrm>
              <a:off x="2997313" y="4545836"/>
              <a:ext cx="3451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θ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66675" y="1746250"/>
            <a:ext cx="1930400" cy="1668463"/>
            <a:chOff x="457200" y="2826474"/>
            <a:chExt cx="1930145" cy="1667879"/>
          </a:xfrm>
        </p:grpSpPr>
        <p:sp>
          <p:nvSpPr>
            <p:cNvPr id="7" name="Oval 6"/>
            <p:cNvSpPr/>
            <p:nvPr/>
          </p:nvSpPr>
          <p:spPr>
            <a:xfrm>
              <a:off x="457200" y="3124820"/>
              <a:ext cx="1369832" cy="136953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639739" y="3307319"/>
              <a:ext cx="1003167" cy="100453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84176" y="3672316"/>
              <a:ext cx="142856" cy="2745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1529480" y="3124026"/>
              <a:ext cx="596691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69893" y="3808793"/>
              <a:ext cx="1117452" cy="1586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V="1">
              <a:off x="755681" y="3454891"/>
              <a:ext cx="644299" cy="12698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08" name="TextBox 40"/>
            <p:cNvSpPr txBox="1">
              <a:spLocks noChangeArrowheads="1"/>
            </p:cNvSpPr>
            <p:nvPr/>
          </p:nvSpPr>
          <p:spPr bwMode="auto">
            <a:xfrm>
              <a:off x="1117296" y="3328333"/>
              <a:ext cx="3037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r</a:t>
              </a:r>
            </a:p>
          </p:txBody>
        </p:sp>
        <p:sp>
          <p:nvSpPr>
            <p:cNvPr id="15409" name="TextBox 41"/>
            <p:cNvSpPr txBox="1">
              <a:spLocks noChangeArrowheads="1"/>
            </p:cNvSpPr>
            <p:nvPr/>
          </p:nvSpPr>
          <p:spPr bwMode="auto">
            <a:xfrm>
              <a:off x="1828248" y="2959001"/>
              <a:ext cx="5041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v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757363" y="1593850"/>
            <a:ext cx="1949450" cy="1136650"/>
            <a:chOff x="1758145" y="1594258"/>
            <a:chExt cx="1948687" cy="1136242"/>
          </a:xfrm>
        </p:grpSpPr>
        <p:grpSp>
          <p:nvGrpSpPr>
            <p:cNvPr id="15390" name="Group 46"/>
            <p:cNvGrpSpPr>
              <a:grpSpLocks/>
            </p:cNvGrpSpPr>
            <p:nvPr/>
          </p:nvGrpSpPr>
          <p:grpSpPr bwMode="auto">
            <a:xfrm>
              <a:off x="1941390" y="1594258"/>
              <a:ext cx="1765442" cy="1136242"/>
              <a:chOff x="2642642" y="2704078"/>
              <a:chExt cx="1765855" cy="1136216"/>
            </a:xfrm>
          </p:grpSpPr>
          <p:sp>
            <p:nvSpPr>
              <p:cNvPr id="19" name="Rectangle 18"/>
              <p:cNvSpPr/>
              <p:nvPr/>
            </p:nvSpPr>
            <p:spPr>
              <a:xfrm rot="20183857">
                <a:off x="3018066" y="3137301"/>
                <a:ext cx="428558" cy="196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rot="16200000" flipV="1">
                <a:off x="2864943" y="2834979"/>
                <a:ext cx="420527" cy="1587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5400000">
                <a:off x="2964155" y="3559414"/>
                <a:ext cx="499872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96" name="TextBox 26"/>
              <p:cNvSpPr txBox="1">
                <a:spLocks noChangeArrowheads="1"/>
              </p:cNvSpPr>
              <p:nvPr/>
            </p:nvSpPr>
            <p:spPr bwMode="auto">
              <a:xfrm>
                <a:off x="2642642" y="2747734"/>
                <a:ext cx="414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N</a:t>
                </a:r>
              </a:p>
            </p:txBody>
          </p:sp>
          <p:sp>
            <p:nvSpPr>
              <p:cNvPr id="15397" name="TextBox 27"/>
              <p:cNvSpPr txBox="1">
                <a:spLocks noChangeArrowheads="1"/>
              </p:cNvSpPr>
              <p:nvPr/>
            </p:nvSpPr>
            <p:spPr bwMode="auto">
              <a:xfrm>
                <a:off x="3215260" y="3309520"/>
                <a:ext cx="60741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mg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 bwMode="auto">
              <a:xfrm flipH="1">
                <a:off x="3776771" y="3513394"/>
                <a:ext cx="503158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 bwMode="auto">
              <a:xfrm rot="5400000" flipH="1" flipV="1">
                <a:off x="4030787" y="3261078"/>
                <a:ext cx="499872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00" name="TextBox 27"/>
              <p:cNvSpPr txBox="1">
                <a:spLocks noChangeArrowheads="1"/>
              </p:cNvSpPr>
              <p:nvPr/>
            </p:nvSpPr>
            <p:spPr bwMode="auto">
              <a:xfrm>
                <a:off x="3822675" y="2826474"/>
                <a:ext cx="585822" cy="369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+y</a:t>
                </a:r>
              </a:p>
            </p:txBody>
          </p:sp>
          <p:sp>
            <p:nvSpPr>
              <p:cNvPr id="15401" name="TextBox 28"/>
              <p:cNvSpPr txBox="1">
                <a:spLocks noChangeArrowheads="1"/>
              </p:cNvSpPr>
              <p:nvPr/>
            </p:nvSpPr>
            <p:spPr bwMode="auto">
              <a:xfrm>
                <a:off x="3696029" y="3470766"/>
                <a:ext cx="585822" cy="369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/>
                  <a:t>+x</a:t>
                </a:r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 bwMode="auto">
            <a:xfrm rot="10800000" flipV="1">
              <a:off x="1940636" y="2233791"/>
              <a:ext cx="395133" cy="1380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92" name="TextBox 38"/>
            <p:cNvSpPr txBox="1">
              <a:spLocks noChangeArrowheads="1"/>
            </p:cNvSpPr>
            <p:nvPr/>
          </p:nvSpPr>
          <p:spPr bwMode="auto">
            <a:xfrm>
              <a:off x="1758145" y="1991624"/>
              <a:ext cx="477859" cy="36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f</a:t>
              </a:r>
              <a:r>
                <a:rPr lang="en-US" sz="1800" baseline="-25000"/>
                <a:t>s</a:t>
              </a:r>
              <a:endParaRPr lang="en-US" sz="1800"/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844925" y="1530350"/>
            <a:ext cx="5284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What if car goes slower than 8.4 </a:t>
            </a:r>
            <a:r>
              <a:rPr lang="en-US" dirty="0" err="1"/>
              <a:t>m/s</a:t>
            </a:r>
            <a:r>
              <a:rPr lang="en-US" dirty="0"/>
              <a:t>? Need friction to keep it from sliding down banked turn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7223125" y="3630613"/>
            <a:ext cx="1920875" cy="1238250"/>
            <a:chOff x="7223009" y="3629930"/>
            <a:chExt cx="1920991" cy="1238173"/>
          </a:xfrm>
        </p:grpSpPr>
        <p:sp>
          <p:nvSpPr>
            <p:cNvPr id="15378" name="TextBox 27"/>
            <p:cNvSpPr txBox="1">
              <a:spLocks noChangeArrowheads="1"/>
            </p:cNvSpPr>
            <p:nvPr/>
          </p:nvSpPr>
          <p:spPr bwMode="auto">
            <a:xfrm>
              <a:off x="8558256" y="3653420"/>
              <a:ext cx="585744" cy="369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+y</a:t>
              </a:r>
            </a:p>
          </p:txBody>
        </p:sp>
        <p:grpSp>
          <p:nvGrpSpPr>
            <p:cNvPr id="15379" name="Group 54"/>
            <p:cNvGrpSpPr>
              <a:grpSpLocks/>
            </p:cNvGrpSpPr>
            <p:nvPr/>
          </p:nvGrpSpPr>
          <p:grpSpPr bwMode="auto">
            <a:xfrm>
              <a:off x="7223009" y="3629930"/>
              <a:ext cx="1683071" cy="1238173"/>
              <a:chOff x="7223009" y="3629930"/>
              <a:chExt cx="1683071" cy="1238173"/>
            </a:xfrm>
          </p:grpSpPr>
          <p:sp>
            <p:nvSpPr>
              <p:cNvPr id="47" name="Rectangle 46"/>
              <p:cNvSpPr/>
              <p:nvPr/>
            </p:nvSpPr>
            <p:spPr bwMode="auto">
              <a:xfrm rot="20183857">
                <a:off x="7599270" y="4099801"/>
                <a:ext cx="427063" cy="1968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 bwMode="auto">
              <a:xfrm rot="16200000" flipV="1">
                <a:off x="7446092" y="3797391"/>
                <a:ext cx="420662" cy="158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 bwMode="auto">
              <a:xfrm rot="5400000">
                <a:off x="7545322" y="4520462"/>
                <a:ext cx="500031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83" name="TextBox 49"/>
              <p:cNvSpPr txBox="1">
                <a:spLocks noChangeArrowheads="1"/>
              </p:cNvSpPr>
              <p:nvPr/>
            </p:nvSpPr>
            <p:spPr bwMode="auto">
              <a:xfrm>
                <a:off x="7223009" y="3710055"/>
                <a:ext cx="414091" cy="368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N</a:t>
                </a:r>
              </a:p>
            </p:txBody>
          </p:sp>
          <p:sp>
            <p:nvSpPr>
              <p:cNvPr id="15384" name="TextBox 50"/>
              <p:cNvSpPr txBox="1">
                <a:spLocks noChangeArrowheads="1"/>
              </p:cNvSpPr>
              <p:nvPr/>
            </p:nvSpPr>
            <p:spPr bwMode="auto">
              <a:xfrm>
                <a:off x="7795551" y="4271270"/>
                <a:ext cx="607334" cy="368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mg</a:t>
                </a: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 bwMode="auto">
              <a:xfrm flipH="1">
                <a:off x="8402593" y="4472840"/>
                <a:ext cx="503267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 bwMode="auto">
              <a:xfrm rot="5400000" flipH="1" flipV="1">
                <a:off x="8655052" y="4247429"/>
                <a:ext cx="500031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87" name="TextBox 28"/>
              <p:cNvSpPr txBox="1">
                <a:spLocks noChangeArrowheads="1"/>
              </p:cNvSpPr>
              <p:nvPr/>
            </p:nvSpPr>
            <p:spPr bwMode="auto">
              <a:xfrm>
                <a:off x="8259609" y="4498950"/>
                <a:ext cx="585744" cy="369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/>
                  <a:t>+x</a:t>
                </a: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 bwMode="auto">
              <a:xfrm flipV="1">
                <a:off x="8008870" y="3963284"/>
                <a:ext cx="393724" cy="1381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89" name="TextBox 56"/>
              <p:cNvSpPr txBox="1">
                <a:spLocks noChangeArrowheads="1"/>
              </p:cNvSpPr>
              <p:nvPr/>
            </p:nvSpPr>
            <p:spPr bwMode="auto">
              <a:xfrm>
                <a:off x="8000031" y="3629930"/>
                <a:ext cx="552450" cy="368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f</a:t>
                </a:r>
                <a:r>
                  <a:rPr lang="en-US" sz="1800" baseline="-25000"/>
                  <a:t>s</a:t>
                </a:r>
                <a:endParaRPr lang="en-US" sz="1800"/>
              </a:p>
            </p:txBody>
          </p:sp>
        </p:grpSp>
      </p:grp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629150" y="2728913"/>
            <a:ext cx="4241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Static friction acts parallel to and up the banked turn</a:t>
            </a: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565525" y="3630613"/>
          <a:ext cx="3478213" cy="428625"/>
        </p:xfrm>
        <a:graphic>
          <a:graphicData uri="http://schemas.openxmlformats.org/presentationml/2006/ole">
            <p:oleObj spid="_x0000_s15364" name="Equation" r:id="rId6" imgW="1651000" imgH="203200" progId="Equation.3">
              <p:embed/>
            </p:oleObj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3465513" y="4027488"/>
          <a:ext cx="3363912" cy="801687"/>
        </p:xfrm>
        <a:graphic>
          <a:graphicData uri="http://schemas.openxmlformats.org/presentationml/2006/ole">
            <p:oleObj spid="_x0000_s15365" name="Equation" r:id="rId7" imgW="1651000" imgH="393700" progId="Equation.3">
              <p:embed/>
            </p:oleObj>
          </a:graphicData>
        </a:graphic>
      </p:graphicFrame>
      <p:graphicFrame>
        <p:nvGraphicFramePr>
          <p:cNvPr id="60" name="Object 6"/>
          <p:cNvGraphicFramePr>
            <a:graphicFrameLocks noChangeAspect="1"/>
          </p:cNvGraphicFramePr>
          <p:nvPr/>
        </p:nvGraphicFramePr>
        <p:xfrm>
          <a:off x="3578225" y="4840288"/>
          <a:ext cx="3365500" cy="1873250"/>
        </p:xfrm>
        <a:graphic>
          <a:graphicData uri="http://schemas.openxmlformats.org/presentationml/2006/ole">
            <p:oleObj spid="_x0000_s15366" name="Equation" r:id="rId8" imgW="1803400" imgH="1003300" progId="Equation.3">
              <p:embed/>
            </p:oleObj>
          </a:graphicData>
        </a:graphic>
      </p:graphicFrame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162800" y="4919663"/>
            <a:ext cx="19653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Not easy to solve for </a:t>
            </a:r>
            <a:r>
              <a:rPr lang="en-US" dirty="0" err="1"/>
              <a:t>v</a:t>
            </a:r>
            <a:r>
              <a:rPr lang="en-US" baseline="-25000" dirty="0" err="1"/>
              <a:t>max</a:t>
            </a:r>
            <a:r>
              <a:rPr lang="en-US" dirty="0"/>
              <a:t> or </a:t>
            </a:r>
            <a:r>
              <a:rPr lang="en-US" dirty="0" err="1"/>
              <a:t>v</a:t>
            </a:r>
            <a:r>
              <a:rPr lang="en-US" baseline="-25000" dirty="0" err="1"/>
              <a:t>min</a:t>
            </a:r>
            <a:r>
              <a:rPr lang="en-US" dirty="0"/>
              <a:t> on banked turns with friction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/>
      <p:bldP spid="58" grpId="0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5726</TotalTime>
  <Words>144</Words>
  <Application>Microsoft Macintosh PowerPoint</Application>
  <PresentationFormat>On-screen Show (4:3)</PresentationFormat>
  <Paragraphs>31</Paragraphs>
  <Slides>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Office Theme</vt:lpstr>
      <vt:lpstr>Equation</vt:lpstr>
      <vt:lpstr>Microsoft Equation</vt:lpstr>
      <vt:lpstr>Banked Turns</vt:lpstr>
      <vt:lpstr>Banked Turns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Response Questions</dc:title>
  <dc:creator>mac user</dc:creator>
  <cp:lastModifiedBy>Dan</cp:lastModifiedBy>
  <cp:revision>79</cp:revision>
  <dcterms:created xsi:type="dcterms:W3CDTF">2020-05-09T21:19:08Z</dcterms:created>
  <dcterms:modified xsi:type="dcterms:W3CDTF">2020-05-09T21:20:06Z</dcterms:modified>
</cp:coreProperties>
</file>