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embeddings/Microsoft_Equation6.bin" ContentType="application/vnd.openxmlformats-officedocument.oleObject"/>
  <Default Extension="emf" ContentType="image/x-emf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embeddings/Microsoft_Equation4.bin" ContentType="application/vnd.openxmlformats-officedocument.oleObject"/>
  <Override PartName="/ppt/slideLayouts/slideLayout6.xml" ContentType="application/vnd.openxmlformats-officedocument.presentationml.slideLayout+xml"/>
  <Override PartName="/ppt/embeddings/Microsoft_Equation2.bin" ContentType="application/vnd.openxmlformats-officedocument.oleObject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embeddings/Microsoft_Equation7.bin" ContentType="application/vnd.openxmlformats-officedocument.oleObject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embeddings/Microsoft_Equation5.bin" ContentType="application/vnd.openxmlformats-officedocument.oleObject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embeddings/Microsoft_Equation3.bin" ContentType="application/vnd.openxmlformats-officedocument.oleObject"/>
  <Default Extension="vml" ContentType="application/vnd.openxmlformats-officedocument.vmlDrawing"/>
  <Override PartName="/ppt/slideLayouts/slideLayout5.xml" ContentType="application/vnd.openxmlformats-officedocument.presentationml.slideLayout+xml"/>
  <Override PartName="/ppt/embeddings/Microsoft_Equation1.bin" ContentType="application/vnd.openxmlformats-officedocument.oleObject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32ADE0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800" y="-1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7" Type="http://schemas.openxmlformats.org/officeDocument/2006/relationships/image" Target="../media/image7.emf"/><Relationship Id="rId1" Type="http://schemas.openxmlformats.org/officeDocument/2006/relationships/image" Target="../media/image1.emf"/><Relationship Id="rId2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581B12-28FB-D443-A0C7-1774B9776E30}" type="datetime1">
              <a:rPr lang="en-US"/>
              <a:pPr/>
              <a:t>11/13/12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04483F-F706-6448-956C-7623F84CD9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21131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366B69-2CF7-0F4F-A552-423E506BAEA0}" type="datetime1">
              <a:rPr lang="en-US"/>
              <a:pPr/>
              <a:t>11/13/12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36EE50-F21E-2D4A-AFAE-CE43C487D3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20260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58C45E-391E-EC4E-883F-C385F533EA39}" type="datetime1">
              <a:rPr lang="en-US"/>
              <a:pPr/>
              <a:t>11/13/12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0A610A-7D8A-0E4F-9EAF-6B9F5CAA48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0070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6A5BA59-BD69-D449-859F-F5755D0F470B}" type="datetime1">
              <a:rPr lang="en-US"/>
              <a:pPr/>
              <a:t>11/13/12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ADA41A-F2E6-364F-81D9-BB193BA02B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85339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6C41DE-1B64-3B45-AF73-A0CC018D7F85}" type="datetime1">
              <a:rPr lang="en-US"/>
              <a:pPr/>
              <a:t>11/13/12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745A39-20EE-D644-AFF0-C5240BD93C5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29405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9D4BDF-8926-3640-BD74-7D1784E7E4BD}" type="datetime1">
              <a:rPr lang="en-US"/>
              <a:pPr/>
              <a:t>11/13/12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FC8F7F-DCEA-F344-9C00-C4BD6AF0B3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13927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FAD9B8-13B5-D848-B2D5-D896079ABBCD}" type="datetime1">
              <a:rPr lang="en-US"/>
              <a:pPr/>
              <a:t>11/13/12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5E1C97-A8A2-A74A-B60D-14E8EA09A3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87103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B592E8-3CE8-B34F-B2A3-EBE6F396E316}" type="datetime1">
              <a:rPr lang="en-US"/>
              <a:pPr/>
              <a:t>11/13/12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0E0600-37C5-6C4E-88B8-9F3C96C42D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80167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D0FE3F-0D74-8947-A16E-086BA521B0DE}" type="datetime1">
              <a:rPr lang="en-US"/>
              <a:pPr/>
              <a:t>11/13/12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8F82D-0C94-DA41-96A4-B1A2AFD64FF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33117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412922-9479-7F4E-9E24-1F6522FDC2F1}" type="datetime1">
              <a:rPr lang="en-US"/>
              <a:pPr/>
              <a:t>11/13/12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84DA0C-EBA1-6949-9E61-34BF64AC99E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75496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489A282-27AE-1A4C-A624-6D583DA07481}" type="datetime1">
              <a:rPr lang="en-US"/>
              <a:pPr/>
              <a:t>11/13/12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F40DFB-DF8F-A946-9D66-CB7EB47908F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55037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32AD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6BB4266B-DBF5-A54F-B869-16BCF4B74EC0}" type="datetime1">
              <a:rPr lang="en-US"/>
              <a:pPr/>
              <a:t>11/13/12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8E62688D-2D02-DB44-9635-06738EFB655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28" charset="-128"/>
          <a:cs typeface="ＭＳ Ｐゴシック" pitchFamily="28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8" charset="0"/>
          <a:ea typeface="ＭＳ Ｐゴシック" pitchFamily="28" charset="-128"/>
          <a:cs typeface="ＭＳ Ｐゴシック" pitchFamily="28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8" charset="0"/>
          <a:ea typeface="ＭＳ Ｐゴシック" pitchFamily="28" charset="-128"/>
          <a:cs typeface="ＭＳ Ｐゴシック" pitchFamily="28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8" charset="0"/>
          <a:ea typeface="ＭＳ Ｐゴシック" pitchFamily="28" charset="-128"/>
          <a:cs typeface="ＭＳ Ｐゴシック" pitchFamily="28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8" charset="0"/>
          <a:ea typeface="ＭＳ Ｐゴシック" pitchFamily="28" charset="-128"/>
          <a:cs typeface="ＭＳ Ｐゴシック" pitchFamily="28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8" charset="0"/>
          <a:ea typeface="ＭＳ Ｐゴシック" pitchFamily="28" charset="-128"/>
          <a:cs typeface="ＭＳ Ｐゴシック" pitchFamily="28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8" charset="0"/>
          <a:ea typeface="ＭＳ Ｐゴシック" pitchFamily="28" charset="-128"/>
          <a:cs typeface="ＭＳ Ｐゴシック" pitchFamily="28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8" charset="0"/>
          <a:ea typeface="ＭＳ Ｐゴシック" pitchFamily="28" charset="-128"/>
          <a:cs typeface="ＭＳ Ｐゴシック" pitchFamily="28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8" charset="0"/>
          <a:ea typeface="ＭＳ Ｐゴシック" pitchFamily="28" charset="-128"/>
          <a:cs typeface="ＭＳ Ｐゴシック" pitchFamily="28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28" charset="-128"/>
          <a:cs typeface="ＭＳ Ｐゴシック" pitchFamily="28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28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28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28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28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.bin"/><Relationship Id="rId4" Type="http://schemas.openxmlformats.org/officeDocument/2006/relationships/oleObject" Target="../embeddings/Microsoft_Equation2.bin"/><Relationship Id="rId5" Type="http://schemas.openxmlformats.org/officeDocument/2006/relationships/oleObject" Target="../embeddings/Microsoft_Equation3.bin"/><Relationship Id="rId6" Type="http://schemas.openxmlformats.org/officeDocument/2006/relationships/oleObject" Target="../embeddings/Microsoft_Equation4.bin"/><Relationship Id="rId7" Type="http://schemas.openxmlformats.org/officeDocument/2006/relationships/oleObject" Target="../embeddings/Microsoft_Equation5.bin"/><Relationship Id="rId8" Type="http://schemas.openxmlformats.org/officeDocument/2006/relationships/oleObject" Target="../embeddings/Microsoft_Equation6.bin"/><Relationship Id="rId9" Type="http://schemas.openxmlformats.org/officeDocument/2006/relationships/oleObject" Target="../embeddings/Microsoft_Equation7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8" name="TextBox 20"/>
          <p:cNvSpPr txBox="1">
            <a:spLocks noChangeArrowheads="1"/>
          </p:cNvSpPr>
          <p:nvPr/>
        </p:nvSpPr>
        <p:spPr bwMode="auto">
          <a:xfrm>
            <a:off x="4651369" y="-74613"/>
            <a:ext cx="4492632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200" dirty="0">
                <a:latin typeface="Calibri" charset="0"/>
              </a:rPr>
              <a:t>Two masses are connected by a string. m</a:t>
            </a:r>
            <a:r>
              <a:rPr lang="en-US" sz="2200" baseline="-25000" dirty="0">
                <a:latin typeface="Calibri" charset="0"/>
              </a:rPr>
              <a:t>1</a:t>
            </a:r>
            <a:r>
              <a:rPr lang="en-US" sz="2200" dirty="0">
                <a:latin typeface="Calibri" charset="0"/>
              </a:rPr>
              <a:t> is 3 kg and is on a frictionless incline. m</a:t>
            </a:r>
            <a:r>
              <a:rPr lang="en-US" sz="2200" baseline="-25000" dirty="0">
                <a:latin typeface="Calibri" charset="0"/>
              </a:rPr>
              <a:t>2</a:t>
            </a:r>
            <a:r>
              <a:rPr lang="en-US" sz="2200" dirty="0">
                <a:latin typeface="Calibri" charset="0"/>
              </a:rPr>
              <a:t> is 2.2 kg. </a:t>
            </a:r>
            <a:r>
              <a:rPr lang="en-US" sz="2200" dirty="0" smtClean="0">
                <a:latin typeface="Calibri" charset="0"/>
              </a:rPr>
              <a:t>They are released from rest, find the speed of m</a:t>
            </a:r>
            <a:r>
              <a:rPr lang="en-US" sz="2200" baseline="-25000" dirty="0" smtClean="0">
                <a:latin typeface="Calibri" charset="0"/>
              </a:rPr>
              <a:t>2</a:t>
            </a:r>
            <a:r>
              <a:rPr lang="en-US" sz="2200" dirty="0" smtClean="0">
                <a:latin typeface="Calibri" charset="0"/>
              </a:rPr>
              <a:t> just before it hits the ground.</a:t>
            </a:r>
            <a:endParaRPr lang="en-US" sz="2200" dirty="0">
              <a:latin typeface="Calibri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2047875"/>
            <a:ext cx="4835525" cy="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184150" y="295275"/>
            <a:ext cx="3883025" cy="1752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5400000">
            <a:off x="3190082" y="1170781"/>
            <a:ext cx="1752600" cy="15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332" name="Rectangle 56"/>
          <p:cNvSpPr>
            <a:spLocks noChangeArrowheads="1"/>
          </p:cNvSpPr>
          <p:nvPr/>
        </p:nvSpPr>
        <p:spPr bwMode="auto">
          <a:xfrm>
            <a:off x="899961" y="1661632"/>
            <a:ext cx="91490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dirty="0" err="1">
                <a:latin typeface="Calibri" charset="0"/>
              </a:rPr>
              <a:t>θ</a:t>
            </a:r>
            <a:r>
              <a:rPr lang="en-US" sz="2000" dirty="0">
                <a:latin typeface="Calibri" charset="0"/>
              </a:rPr>
              <a:t> = 40</a:t>
            </a:r>
            <a:r>
              <a:rPr lang="en-US" sz="2000" baseline="30000" dirty="0">
                <a:latin typeface="Calibri" charset="0"/>
              </a:rPr>
              <a:t>o</a:t>
            </a:r>
            <a:endParaRPr lang="en-US" sz="2000" dirty="0"/>
          </a:p>
        </p:txBody>
      </p:sp>
      <p:sp>
        <p:nvSpPr>
          <p:cNvPr id="38" name="Oval 37"/>
          <p:cNvSpPr/>
          <p:nvPr/>
        </p:nvSpPr>
        <p:spPr>
          <a:xfrm>
            <a:off x="3875088" y="80963"/>
            <a:ext cx="425450" cy="42703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45" name="Straight Connector 44"/>
          <p:cNvCxnSpPr/>
          <p:nvPr/>
        </p:nvCxnSpPr>
        <p:spPr>
          <a:xfrm rot="10800000" flipV="1">
            <a:off x="942975" y="80963"/>
            <a:ext cx="3122613" cy="14128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 bwMode="auto">
          <a:xfrm rot="19993745">
            <a:off x="422275" y="1239838"/>
            <a:ext cx="787400" cy="482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7" name="Straight Connector 66"/>
          <p:cNvCxnSpPr>
            <a:stCxn id="38" idx="6"/>
          </p:cNvCxnSpPr>
          <p:nvPr/>
        </p:nvCxnSpPr>
        <p:spPr>
          <a:xfrm>
            <a:off x="4300538" y="294482"/>
            <a:ext cx="0" cy="3996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4140200" y="691076"/>
            <a:ext cx="320675" cy="406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348" name="TextBox 68"/>
          <p:cNvSpPr txBox="1">
            <a:spLocks noChangeArrowheads="1"/>
          </p:cNvSpPr>
          <p:nvPr/>
        </p:nvSpPr>
        <p:spPr bwMode="auto">
          <a:xfrm>
            <a:off x="623733" y="1274832"/>
            <a:ext cx="80859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/>
              <a:t>m</a:t>
            </a:r>
            <a:r>
              <a:rPr lang="en-US" sz="1800" baseline="-25000" dirty="0"/>
              <a:t>1</a:t>
            </a:r>
            <a:endParaRPr lang="en-US" sz="1800" dirty="0"/>
          </a:p>
        </p:txBody>
      </p:sp>
      <p:sp>
        <p:nvSpPr>
          <p:cNvPr id="13349" name="TextBox 69"/>
          <p:cNvSpPr txBox="1">
            <a:spLocks noChangeArrowheads="1"/>
          </p:cNvSpPr>
          <p:nvPr/>
        </p:nvSpPr>
        <p:spPr bwMode="auto">
          <a:xfrm>
            <a:off x="4076700" y="691076"/>
            <a:ext cx="758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/>
              <a:t>m</a:t>
            </a:r>
            <a:r>
              <a:rPr lang="en-US" sz="1800" baseline="-25000" dirty="0"/>
              <a:t>2</a:t>
            </a:r>
            <a:endParaRPr lang="en-US" sz="1800" dirty="0"/>
          </a:p>
        </p:txBody>
      </p:sp>
      <p:cxnSp>
        <p:nvCxnSpPr>
          <p:cNvPr id="57" name="Straight Connector 56"/>
          <p:cNvCxnSpPr/>
          <p:nvPr/>
        </p:nvCxnSpPr>
        <p:spPr>
          <a:xfrm>
            <a:off x="0" y="4445047"/>
            <a:ext cx="4835525" cy="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184150" y="2692447"/>
            <a:ext cx="3883025" cy="1752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5400000">
            <a:off x="3190082" y="3567953"/>
            <a:ext cx="1752600" cy="15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Rectangle 56"/>
          <p:cNvSpPr>
            <a:spLocks noChangeArrowheads="1"/>
          </p:cNvSpPr>
          <p:nvPr/>
        </p:nvSpPr>
        <p:spPr bwMode="auto">
          <a:xfrm>
            <a:off x="1177067" y="3888628"/>
            <a:ext cx="30740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Calibri" charset="0"/>
              </a:rPr>
              <a:t>θ</a:t>
            </a:r>
            <a:r>
              <a:rPr lang="en-US" dirty="0" smtClean="0">
                <a:latin typeface="Calibri" charset="0"/>
              </a:rPr>
              <a:t> </a:t>
            </a:r>
            <a:endParaRPr lang="en-US" dirty="0"/>
          </a:p>
        </p:txBody>
      </p:sp>
      <p:sp>
        <p:nvSpPr>
          <p:cNvPr id="64" name="Oval 63"/>
          <p:cNvSpPr/>
          <p:nvPr/>
        </p:nvSpPr>
        <p:spPr>
          <a:xfrm>
            <a:off x="3875088" y="2478135"/>
            <a:ext cx="425450" cy="42703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6" name="Straight Connector 65"/>
          <p:cNvCxnSpPr/>
          <p:nvPr/>
        </p:nvCxnSpPr>
        <p:spPr>
          <a:xfrm flipH="1">
            <a:off x="2259236" y="2478135"/>
            <a:ext cx="1806354" cy="84471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 bwMode="auto">
          <a:xfrm rot="20110855">
            <a:off x="1605133" y="3105263"/>
            <a:ext cx="715818" cy="482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70" name="Straight Connector 69"/>
          <p:cNvCxnSpPr>
            <a:stCxn id="64" idx="6"/>
          </p:cNvCxnSpPr>
          <p:nvPr/>
        </p:nvCxnSpPr>
        <p:spPr>
          <a:xfrm>
            <a:off x="4300538" y="2691654"/>
            <a:ext cx="0" cy="138191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4140200" y="4006824"/>
            <a:ext cx="320675" cy="406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5" name="TextBox 68"/>
          <p:cNvSpPr txBox="1">
            <a:spLocks noChangeArrowheads="1"/>
          </p:cNvSpPr>
          <p:nvPr/>
        </p:nvSpPr>
        <p:spPr bwMode="auto">
          <a:xfrm>
            <a:off x="1750570" y="3154620"/>
            <a:ext cx="918179" cy="305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/>
              <a:t>m</a:t>
            </a:r>
            <a:r>
              <a:rPr lang="en-US" sz="1800" baseline="-25000" dirty="0"/>
              <a:t>1</a:t>
            </a:r>
            <a:endParaRPr lang="en-US" sz="1800" dirty="0"/>
          </a:p>
        </p:txBody>
      </p:sp>
      <p:sp>
        <p:nvSpPr>
          <p:cNvPr id="77" name="TextBox 69"/>
          <p:cNvSpPr txBox="1">
            <a:spLocks noChangeArrowheads="1"/>
          </p:cNvSpPr>
          <p:nvPr/>
        </p:nvSpPr>
        <p:spPr bwMode="auto">
          <a:xfrm>
            <a:off x="4076700" y="4021942"/>
            <a:ext cx="758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/>
              <a:t>m</a:t>
            </a:r>
            <a:r>
              <a:rPr lang="en-US" sz="1800" baseline="-25000" dirty="0"/>
              <a:t>2</a:t>
            </a:r>
            <a:endParaRPr lang="en-US" sz="1800" dirty="0"/>
          </a:p>
        </p:txBody>
      </p:sp>
      <p:cxnSp>
        <p:nvCxnSpPr>
          <p:cNvPr id="20" name="Straight Arrow Connector 19"/>
          <p:cNvCxnSpPr>
            <a:stCxn id="68" idx="2"/>
          </p:cNvCxnSpPr>
          <p:nvPr/>
        </p:nvCxnSpPr>
        <p:spPr>
          <a:xfrm>
            <a:off x="4300538" y="1097476"/>
            <a:ext cx="0" cy="94881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Rectangle 56"/>
          <p:cNvSpPr>
            <a:spLocks noChangeArrowheads="1"/>
          </p:cNvSpPr>
          <p:nvPr/>
        </p:nvSpPr>
        <p:spPr bwMode="auto">
          <a:xfrm>
            <a:off x="3535414" y="1491797"/>
            <a:ext cx="98466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alibri" charset="0"/>
              </a:rPr>
              <a:t>h</a:t>
            </a:r>
            <a:r>
              <a:rPr lang="en-US" sz="2000" baseline="-25000" dirty="0">
                <a:latin typeface="Calibri" charset="0"/>
              </a:rPr>
              <a:t>2</a:t>
            </a:r>
            <a:r>
              <a:rPr lang="en-US" sz="2000" dirty="0" smtClean="0">
                <a:latin typeface="Calibri" charset="0"/>
              </a:rPr>
              <a:t> = 2m</a:t>
            </a:r>
            <a:endParaRPr lang="en-US" sz="2000" dirty="0"/>
          </a:p>
        </p:txBody>
      </p:sp>
      <p:cxnSp>
        <p:nvCxnSpPr>
          <p:cNvPr id="83" name="Straight Arrow Connector 82"/>
          <p:cNvCxnSpPr/>
          <p:nvPr/>
        </p:nvCxnSpPr>
        <p:spPr>
          <a:xfrm>
            <a:off x="1743224" y="3730833"/>
            <a:ext cx="0" cy="47440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 rot="5400000">
            <a:off x="1276164" y="3730437"/>
            <a:ext cx="0" cy="94881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Rectangle 56"/>
          <p:cNvSpPr>
            <a:spLocks noChangeArrowheads="1"/>
          </p:cNvSpPr>
          <p:nvPr/>
        </p:nvSpPr>
        <p:spPr bwMode="auto">
          <a:xfrm>
            <a:off x="1825270" y="3766097"/>
            <a:ext cx="40608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alibri" charset="0"/>
              </a:rPr>
              <a:t>h</a:t>
            </a:r>
            <a:r>
              <a:rPr lang="en-US" sz="2000" baseline="-25000" dirty="0" smtClean="0">
                <a:latin typeface="Calibri" charset="0"/>
              </a:rPr>
              <a:t>1</a:t>
            </a:r>
            <a:r>
              <a:rPr lang="en-US" sz="2000" dirty="0" smtClean="0">
                <a:latin typeface="Calibri" charset="0"/>
              </a:rPr>
              <a:t> </a:t>
            </a:r>
            <a:endParaRPr lang="en-US" sz="2000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4651369" y="3888628"/>
            <a:ext cx="0" cy="5183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Rectangle 56"/>
          <p:cNvSpPr>
            <a:spLocks noChangeArrowheads="1"/>
          </p:cNvSpPr>
          <p:nvPr/>
        </p:nvSpPr>
        <p:spPr bwMode="auto">
          <a:xfrm>
            <a:off x="4383192" y="3405877"/>
            <a:ext cx="6630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alibri" charset="0"/>
              </a:rPr>
              <a:t>v = ?</a:t>
            </a:r>
            <a:endParaRPr lang="en-US" sz="2000" dirty="0"/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1536903" y="2905172"/>
            <a:ext cx="500839" cy="2494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0" name="Rectangle 56"/>
          <p:cNvSpPr>
            <a:spLocks noChangeArrowheads="1"/>
          </p:cNvSpPr>
          <p:nvPr/>
        </p:nvSpPr>
        <p:spPr bwMode="auto">
          <a:xfrm>
            <a:off x="1493851" y="2691654"/>
            <a:ext cx="31290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alibri" charset="0"/>
              </a:rPr>
              <a:t>v </a:t>
            </a:r>
            <a:endParaRPr lang="en-US" sz="2000" dirty="0"/>
          </a:p>
        </p:txBody>
      </p:sp>
      <p:sp>
        <p:nvSpPr>
          <p:cNvPr id="91" name="Rectangle 56"/>
          <p:cNvSpPr>
            <a:spLocks noChangeArrowheads="1"/>
          </p:cNvSpPr>
          <p:nvPr/>
        </p:nvSpPr>
        <p:spPr bwMode="auto">
          <a:xfrm>
            <a:off x="561041" y="307945"/>
            <a:ext cx="76750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alibri" charset="0"/>
              </a:rPr>
              <a:t>Initial</a:t>
            </a:r>
            <a:endParaRPr lang="en-US" sz="2000" dirty="0"/>
          </a:p>
        </p:txBody>
      </p:sp>
      <p:sp>
        <p:nvSpPr>
          <p:cNvPr id="92" name="Rectangle 56"/>
          <p:cNvSpPr>
            <a:spLocks noChangeArrowheads="1"/>
          </p:cNvSpPr>
          <p:nvPr/>
        </p:nvSpPr>
        <p:spPr bwMode="auto">
          <a:xfrm>
            <a:off x="561041" y="2691654"/>
            <a:ext cx="67784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alibri" charset="0"/>
              </a:rPr>
              <a:t>Final</a:t>
            </a:r>
            <a:endParaRPr lang="en-US" sz="2000" dirty="0"/>
          </a:p>
        </p:txBody>
      </p:sp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63808089"/>
              </p:ext>
            </p:extLst>
          </p:nvPr>
        </p:nvGraphicFramePr>
        <p:xfrm>
          <a:off x="6308359" y="2172270"/>
          <a:ext cx="2346325" cy="460375"/>
        </p:xfrm>
        <a:graphic>
          <a:graphicData uri="http://schemas.openxmlformats.org/presentationml/2006/ole">
            <p:oleObj spid="_x0000_s13410" name="Equation" r:id="rId3" imgW="1155700" imgH="228600" progId="Equation.3">
              <p:embed/>
            </p:oleObj>
          </a:graphicData>
        </a:graphic>
      </p:graphicFrame>
      <p:graphicFrame>
        <p:nvGraphicFramePr>
          <p:cNvPr id="94" name="Object 9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61912515"/>
              </p:ext>
            </p:extLst>
          </p:nvPr>
        </p:nvGraphicFramePr>
        <p:xfrm>
          <a:off x="3834127" y="5401777"/>
          <a:ext cx="5281613" cy="968375"/>
        </p:xfrm>
        <a:graphic>
          <a:graphicData uri="http://schemas.openxmlformats.org/presentationml/2006/ole">
            <p:oleObj spid="_x0000_s13411" name="Equation" r:id="rId4" imgW="2628900" imgH="469900" progId="Equation.3">
              <p:embed/>
            </p:oleObj>
          </a:graphicData>
        </a:graphic>
      </p:graphicFrame>
      <p:sp>
        <p:nvSpPr>
          <p:cNvPr id="95" name="TextBox 20"/>
          <p:cNvSpPr txBox="1">
            <a:spLocks noChangeArrowheads="1"/>
          </p:cNvSpPr>
          <p:nvPr/>
        </p:nvSpPr>
        <p:spPr bwMode="auto">
          <a:xfrm>
            <a:off x="195448" y="4609427"/>
            <a:ext cx="394475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200" dirty="0" smtClean="0">
                <a:latin typeface="Calibri" charset="0"/>
              </a:rPr>
              <a:t>What is the acceleration of m</a:t>
            </a:r>
            <a:r>
              <a:rPr lang="en-US" sz="2200" baseline="-25000" dirty="0" smtClean="0">
                <a:latin typeface="Calibri" charset="0"/>
              </a:rPr>
              <a:t>2</a:t>
            </a:r>
            <a:r>
              <a:rPr lang="en-US" sz="2200" dirty="0" smtClean="0">
                <a:latin typeface="Calibri" charset="0"/>
              </a:rPr>
              <a:t>?</a:t>
            </a:r>
            <a:endParaRPr lang="en-US" sz="2200" dirty="0">
              <a:latin typeface="Calibri" charset="0"/>
            </a:endParaRPr>
          </a:p>
        </p:txBody>
      </p:sp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55353378"/>
              </p:ext>
            </p:extLst>
          </p:nvPr>
        </p:nvGraphicFramePr>
        <p:xfrm>
          <a:off x="355786" y="5040314"/>
          <a:ext cx="3065572" cy="1207650"/>
        </p:xfrm>
        <a:graphic>
          <a:graphicData uri="http://schemas.openxmlformats.org/presentationml/2006/ole">
            <p:oleObj spid="_x0000_s13412" name="Equation" r:id="rId5" imgW="1676400" imgH="660400" progId="Equation.3">
              <p:embed/>
            </p:oleObj>
          </a:graphicData>
        </a:graphic>
      </p:graphicFrame>
      <p:sp>
        <p:nvSpPr>
          <p:cNvPr id="97" name="TextBox 20"/>
          <p:cNvSpPr txBox="1">
            <a:spLocks noChangeArrowheads="1"/>
          </p:cNvSpPr>
          <p:nvPr/>
        </p:nvSpPr>
        <p:spPr bwMode="auto">
          <a:xfrm>
            <a:off x="65365" y="6370152"/>
            <a:ext cx="890995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200" dirty="0" smtClean="0">
                <a:latin typeface="Calibri" charset="0"/>
              </a:rPr>
              <a:t>Compare to Free Body Diagram Example #3 at http://</a:t>
            </a:r>
            <a:r>
              <a:rPr lang="en-US" sz="2200" dirty="0" err="1" smtClean="0">
                <a:latin typeface="Calibri" charset="0"/>
              </a:rPr>
              <a:t>youtu.be</a:t>
            </a:r>
            <a:r>
              <a:rPr lang="en-US" sz="2200" dirty="0" smtClean="0">
                <a:latin typeface="Calibri" charset="0"/>
              </a:rPr>
              <a:t>/</a:t>
            </a:r>
            <a:r>
              <a:rPr lang="en-US" sz="2200" dirty="0" err="1" smtClean="0">
                <a:latin typeface="Calibri" charset="0"/>
              </a:rPr>
              <a:t>HbYfKnnPFUc</a:t>
            </a:r>
            <a:endParaRPr lang="en-US" sz="2200" dirty="0">
              <a:latin typeface="Calibri" charset="0"/>
            </a:endParaRPr>
          </a:p>
        </p:txBody>
      </p:sp>
      <p:graphicFrame>
        <p:nvGraphicFramePr>
          <p:cNvPr id="98" name="Object 9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42515530"/>
              </p:ext>
            </p:extLst>
          </p:nvPr>
        </p:nvGraphicFramePr>
        <p:xfrm>
          <a:off x="6475099" y="1710491"/>
          <a:ext cx="969962" cy="460375"/>
        </p:xfrm>
        <a:graphic>
          <a:graphicData uri="http://schemas.openxmlformats.org/presentationml/2006/ole">
            <p:oleObj spid="_x0000_s13413" name="Equation" r:id="rId6" imgW="469900" imgH="228600" progId="Equation.3">
              <p:embed/>
            </p:oleObj>
          </a:graphicData>
        </a:graphic>
      </p:graphicFrame>
      <p:graphicFrame>
        <p:nvGraphicFramePr>
          <p:cNvPr id="99" name="Object 9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40110947"/>
              </p:ext>
            </p:extLst>
          </p:nvPr>
        </p:nvGraphicFramePr>
        <p:xfrm>
          <a:off x="5046254" y="2647763"/>
          <a:ext cx="3929063" cy="790575"/>
        </p:xfrm>
        <a:graphic>
          <a:graphicData uri="http://schemas.openxmlformats.org/presentationml/2006/ole">
            <p:oleObj spid="_x0000_s13414" name="Equation" r:id="rId7" imgW="1955800" imgH="393700" progId="Equation.3">
              <p:embed/>
            </p:oleObj>
          </a:graphicData>
        </a:graphic>
      </p:graphicFrame>
      <p:graphicFrame>
        <p:nvGraphicFramePr>
          <p:cNvPr id="100" name="Object 9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97192242"/>
              </p:ext>
            </p:extLst>
          </p:nvPr>
        </p:nvGraphicFramePr>
        <p:xfrm>
          <a:off x="5167214" y="3504132"/>
          <a:ext cx="3700463" cy="790575"/>
        </p:xfrm>
        <a:graphic>
          <a:graphicData uri="http://schemas.openxmlformats.org/presentationml/2006/ole">
            <p:oleObj spid="_x0000_s13415" name="Equation" r:id="rId8" imgW="1841500" imgH="393700" progId="Equation.3">
              <p:embed/>
            </p:oleObj>
          </a:graphicData>
        </a:graphic>
      </p:graphicFrame>
      <p:graphicFrame>
        <p:nvGraphicFramePr>
          <p:cNvPr id="101" name="Object 10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6386704"/>
              </p:ext>
            </p:extLst>
          </p:nvPr>
        </p:nvGraphicFramePr>
        <p:xfrm>
          <a:off x="5167214" y="4387407"/>
          <a:ext cx="3316287" cy="942975"/>
        </p:xfrm>
        <a:graphic>
          <a:graphicData uri="http://schemas.openxmlformats.org/presentationml/2006/ole">
            <p:oleObj spid="_x0000_s13416" name="Equation" r:id="rId9" imgW="1651000" imgH="469900" progId="Equation.3">
              <p:embed/>
            </p:oleObj>
          </a:graphicData>
        </a:graphic>
      </p:graphicFrame>
      <p:sp>
        <p:nvSpPr>
          <p:cNvPr id="46" name="Rectangle 56"/>
          <p:cNvSpPr>
            <a:spLocks noChangeArrowheads="1"/>
          </p:cNvSpPr>
          <p:nvPr/>
        </p:nvSpPr>
        <p:spPr bwMode="auto">
          <a:xfrm>
            <a:off x="2124046" y="3762465"/>
            <a:ext cx="117765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alibri" charset="0"/>
              </a:rPr>
              <a:t>= h</a:t>
            </a:r>
            <a:r>
              <a:rPr lang="en-US" sz="2000" baseline="-25000" dirty="0" smtClean="0">
                <a:latin typeface="Calibri" charset="0"/>
              </a:rPr>
              <a:t>2</a:t>
            </a:r>
            <a:r>
              <a:rPr lang="en-US" sz="2000" dirty="0" smtClean="0">
                <a:latin typeface="Calibri" charset="0"/>
              </a:rPr>
              <a:t>sin(</a:t>
            </a:r>
            <a:r>
              <a:rPr lang="en-US" sz="2000" dirty="0" err="1" smtClean="0">
                <a:latin typeface="Calibri" charset="0"/>
              </a:rPr>
              <a:t>θ</a:t>
            </a:r>
            <a:r>
              <a:rPr lang="en-US" sz="2000" dirty="0" smtClean="0">
                <a:latin typeface="Calibri" charset="0"/>
              </a:rPr>
              <a:t>)</a:t>
            </a:r>
            <a:endParaRPr lang="en-US" sz="2000" dirty="0"/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801758" y="3762465"/>
            <a:ext cx="941466" cy="40011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Rectangle 56"/>
          <p:cNvSpPr>
            <a:spLocks noChangeArrowheads="1"/>
          </p:cNvSpPr>
          <p:nvPr/>
        </p:nvSpPr>
        <p:spPr bwMode="auto">
          <a:xfrm>
            <a:off x="1073123" y="3460312"/>
            <a:ext cx="40608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Calibri" charset="0"/>
              </a:rPr>
              <a:t>h</a:t>
            </a:r>
            <a:r>
              <a:rPr lang="en-US" sz="2000" baseline="-25000" dirty="0" smtClean="0">
                <a:latin typeface="Calibri" charset="0"/>
              </a:rPr>
              <a:t>2</a:t>
            </a:r>
            <a:endParaRPr lang="en-US" sz="20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95448" y="4232720"/>
            <a:ext cx="2508866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142768" y="1891907"/>
            <a:ext cx="2508866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20"/>
          <p:cNvSpPr txBox="1">
            <a:spLocks noChangeArrowheads="1"/>
          </p:cNvSpPr>
          <p:nvPr/>
        </p:nvSpPr>
        <p:spPr bwMode="auto">
          <a:xfrm>
            <a:off x="1601" y="1956743"/>
            <a:ext cx="630675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200" dirty="0" smtClean="0">
                <a:latin typeface="Calibri" charset="0"/>
              </a:rPr>
              <a:t>If 5 kg is added to m</a:t>
            </a:r>
            <a:r>
              <a:rPr lang="en-US" sz="2200" baseline="-25000" dirty="0" smtClean="0">
                <a:latin typeface="Calibri" charset="0"/>
              </a:rPr>
              <a:t>1</a:t>
            </a:r>
            <a:r>
              <a:rPr lang="en-US" sz="2200" dirty="0" smtClean="0">
                <a:latin typeface="Calibri" charset="0"/>
              </a:rPr>
              <a:t> and the system is released from rest, find v of m</a:t>
            </a:r>
            <a:r>
              <a:rPr lang="en-US" sz="2200" baseline="-25000" dirty="0" smtClean="0">
                <a:latin typeface="Calibri" charset="0"/>
              </a:rPr>
              <a:t>2</a:t>
            </a:r>
            <a:r>
              <a:rPr lang="en-US" sz="2200" dirty="0" smtClean="0">
                <a:latin typeface="Calibri" charset="0"/>
              </a:rPr>
              <a:t> when it is 2 m above the ground</a:t>
            </a:r>
            <a:endParaRPr lang="en-US" sz="2200" dirty="0">
              <a:latin typeface="Calibri" charset="0"/>
            </a:endParaRPr>
          </a:p>
        </p:txBody>
      </p:sp>
      <p:sp>
        <p:nvSpPr>
          <p:cNvPr id="52" name="TextBox 20"/>
          <p:cNvSpPr txBox="1">
            <a:spLocks noChangeArrowheads="1"/>
          </p:cNvSpPr>
          <p:nvPr/>
        </p:nvSpPr>
        <p:spPr bwMode="auto">
          <a:xfrm>
            <a:off x="50735" y="3107409"/>
            <a:ext cx="127781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200" dirty="0" smtClean="0">
                <a:latin typeface="Calibri" charset="0"/>
              </a:rPr>
              <a:t>3.36 m/s</a:t>
            </a:r>
            <a:endParaRPr lang="en-US" sz="2200" dirty="0"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85" grpId="0"/>
      <p:bldP spid="90" grpId="0"/>
      <p:bldP spid="91" grpId="0"/>
      <p:bldP spid="92" grpId="0"/>
      <p:bldP spid="95" grpId="0"/>
      <p:bldP spid="97" grpId="0"/>
      <p:bldP spid="46" grpId="0"/>
      <p:bldP spid="48" grpId="0"/>
      <p:bldP spid="50" grpId="0"/>
      <p:bldP spid="52" grpId="0"/>
    </p:bldLst>
  </p:timing>
</p:sld>
</file>

<file path=ppt/theme/theme1.xml><?xml version="1.0" encoding="utf-8"?>
<a:theme xmlns:a="http://schemas.openxmlformats.org/drawingml/2006/main" name="Office Theme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1349</TotalTime>
  <Words>120</Words>
  <Application>Microsoft Macintosh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Equation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mac user</dc:creator>
  <cp:lastModifiedBy>Dan</cp:lastModifiedBy>
  <cp:revision>23</cp:revision>
  <dcterms:created xsi:type="dcterms:W3CDTF">2012-11-13T19:06:43Z</dcterms:created>
  <dcterms:modified xsi:type="dcterms:W3CDTF">2012-11-13T19:18:50Z</dcterms:modified>
</cp:coreProperties>
</file>