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C674-E6C8-344D-AE67-147C309CF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ED14A-5A10-7F4C-A6CD-8ADD4A85F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8F2F-CF05-D843-8B05-20A7680C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956BA-6FED-D547-84C9-C9B15ABC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DFC4F-45A0-F843-A3D4-76E304F7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0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CFA5-6F50-884D-A10A-F838F168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031A0-7B68-DA4D-88D6-61EACE0E5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51517-54CD-AF4E-AE33-4A05AB81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3AC6-1296-FD46-B11B-61D33E09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99932-8599-E146-B5F6-F6A96B10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0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15769-857C-DB4D-A86E-AE3378DCD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3EFC1-4FB5-9A4C-AF88-B9486B00D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56107-935F-724D-BADE-0E9DB852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0C981-B8E2-4F42-BB9D-2D37B89E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E96E6-0C3B-E340-BB8F-CA4DAA51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E660-E5DB-BA45-8BA2-EABF62CC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38E2C-C10D-9F40-9DD9-00E22F0E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B6A7D-DE57-DF42-9C90-EACD57C4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301E-8CC2-EF4B-BFF4-1C941184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15147-93CC-B843-98B5-9978E7FA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FAB4-2E71-B845-AE35-5F07AF8A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E4F6C-9823-CD4B-AAC7-C7DDD77F9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ABC1E-256A-D549-BA72-F5771706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F9875-E3CA-044C-ABFB-01DD0F20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14E3F-AB13-E647-85B7-E4863270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7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BDF6-8BF5-5541-A21D-8E289384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46A3-5DC2-7345-AA9F-20C40271C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2C242-A1D1-FC47-B942-87E657AB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A44F6-49CC-4842-88B5-652A09C4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21F78-10E4-7046-B66B-F214D6EF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C52CB-3D7E-1147-B069-72BD8334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353B-6DC6-0C4C-BF8B-DB0EB074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4490B-F6B2-ED46-AC9C-008E4CDE4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B0E19-74DD-724A-933D-CFEF11030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8F471-E85D-6448-B37F-680AA80C5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8DFC7-F413-BD42-87E5-10B3CF21B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351A1-EF1D-4F43-A6E4-96677BD3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074CF-1B84-A74F-B50C-14BE6835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13784-FA95-B34E-8FB0-59F36A62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5EE60-EDF7-604F-ABB8-12FE4ED6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2AA62-4D5E-494A-8297-5FA4DC01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BB7FB-E1CE-7245-9822-44E842B3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B69BF-8F31-7C4B-8178-B3E40F0B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022DD-BF81-124E-B928-7908FFB7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F873A-5291-FF46-B405-686698BA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550B7-1316-5249-83BE-E6CF2D62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1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17D35-CFA1-5C41-B365-E576CE61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6FA5-A386-0C44-9378-7E45E319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E21C8-9916-0740-AF28-2ABD951EF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6F003-9107-D746-AF29-5028B391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49D0A-CCBE-6542-9C19-2D42A539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82C80-091C-8F49-9DD0-63798675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0B084-8486-6244-834F-D7217874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BE9E6-B704-CB49-A3BE-E2A91FB54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DB78-C81E-D940-ABC2-98B3C7F23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1789E-B7F5-844C-9CA8-87907A0A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6CE08-DEAE-1E47-9683-BC33A035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7B45B-1167-3B4E-AC2D-90319C10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1D300-4145-6C47-8AD3-17AA5021C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4C85-15DD-0B47-9F67-645873E37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185DB-D9EF-B34B-A0AD-FFD457008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4B38-FB41-C244-BF18-133328A68AF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2D33A-6047-4942-A287-4AF92FE9D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9EED-15D3-5948-AEF5-B230D52BA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8A997-6FF2-F943-B211-2B21625E5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5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155F-FC3F-B446-87D5-BB3C21A3D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577" y="145580"/>
            <a:ext cx="10289059" cy="2387600"/>
          </a:xfrm>
        </p:spPr>
        <p:txBody>
          <a:bodyPr/>
          <a:lstStyle/>
          <a:p>
            <a:r>
              <a:rPr lang="en-US" dirty="0"/>
              <a:t>How High is this Diving Board?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4839C-FBEF-114E-8968-71FFB36AE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4788" y="3428403"/>
            <a:ext cx="9144000" cy="457066"/>
          </a:xfrm>
        </p:spPr>
        <p:txBody>
          <a:bodyPr/>
          <a:lstStyle/>
          <a:p>
            <a:r>
              <a:rPr lang="en-US" dirty="0"/>
              <a:t>Dan Burns</a:t>
            </a:r>
          </a:p>
        </p:txBody>
      </p:sp>
      <p:pic>
        <p:nvPicPr>
          <p:cNvPr id="5" name="Picture 4" descr="A picture containing photo, furniture&#10;&#10;Description automatically generated">
            <a:extLst>
              <a:ext uri="{FF2B5EF4-FFF2-40B4-BE49-F238E27FC236}">
                <a16:creationId xmlns:a16="http://schemas.microsoft.com/office/drawing/2014/main" id="{04F9B697-112F-5C4D-8689-36A2EB82A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39" y="0"/>
            <a:ext cx="1719649" cy="68785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3C97C6-3B9E-4E41-9D6E-148A47F2E347}"/>
              </a:ext>
            </a:extLst>
          </p:cNvPr>
          <p:cNvSpPr txBox="1"/>
          <p:nvPr/>
        </p:nvSpPr>
        <p:spPr>
          <a:xfrm>
            <a:off x="4213654" y="2715831"/>
            <a:ext cx="5659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Problem in Astrodynamics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FFB306-B1A4-874C-9F49-85B27EB6DEC4}"/>
              </a:ext>
            </a:extLst>
          </p:cNvPr>
          <p:cNvSpPr/>
          <p:nvPr/>
        </p:nvSpPr>
        <p:spPr>
          <a:xfrm>
            <a:off x="2726499" y="5082234"/>
            <a:ext cx="90744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https://</a:t>
            </a:r>
            <a:r>
              <a:rPr lang="en-US" sz="3200" dirty="0" err="1"/>
              <a:t>www.gocomics.com</a:t>
            </a:r>
            <a:r>
              <a:rPr lang="en-US" sz="3200" dirty="0"/>
              <a:t>/</a:t>
            </a:r>
            <a:r>
              <a:rPr lang="en-US" sz="3200" dirty="0" err="1"/>
              <a:t>nonsequitur</a:t>
            </a:r>
            <a:r>
              <a:rPr lang="en-US" sz="3200" dirty="0"/>
              <a:t>/2012/10/14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C66F82-D247-F449-B743-5585302F636A}"/>
              </a:ext>
            </a:extLst>
          </p:cNvPr>
          <p:cNvSpPr/>
          <p:nvPr/>
        </p:nvSpPr>
        <p:spPr>
          <a:xfrm>
            <a:off x="2726499" y="3923379"/>
            <a:ext cx="9074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Inspired by the Non Sequitur Cartoon from October 14, 2012</a:t>
            </a:r>
          </a:p>
        </p:txBody>
      </p:sp>
    </p:spTree>
    <p:extLst>
      <p:ext uri="{BB962C8B-B14F-4D97-AF65-F5344CB8AC3E}">
        <p14:creationId xmlns:p14="http://schemas.microsoft.com/office/powerpoint/2010/main" val="192990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hoto, furniture&#10;&#10;Description automatically generated">
            <a:extLst>
              <a:ext uri="{FF2B5EF4-FFF2-40B4-BE49-F238E27FC236}">
                <a16:creationId xmlns:a16="http://schemas.microsoft.com/office/drawing/2014/main" id="{65360880-9BE8-B24A-A436-7708BFB86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620" y="-11219935"/>
            <a:ext cx="6566590" cy="2626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2 3.10486 L -0.00507 -1.2375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hoto, furniture&#10;&#10;Description automatically generated">
            <a:extLst>
              <a:ext uri="{FF2B5EF4-FFF2-40B4-BE49-F238E27FC236}">
                <a16:creationId xmlns:a16="http://schemas.microsoft.com/office/drawing/2014/main" id="{2A4E3D68-ABC4-134C-AE6F-2549B7B1C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02" y="0"/>
            <a:ext cx="1719649" cy="687859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B4199C0-C851-8942-A47C-AE126236FCA5}"/>
              </a:ext>
            </a:extLst>
          </p:cNvPr>
          <p:cNvSpPr/>
          <p:nvPr/>
        </p:nvSpPr>
        <p:spPr>
          <a:xfrm>
            <a:off x="2391534" y="5181334"/>
            <a:ext cx="1433383" cy="143338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1429E0-AE8D-4947-A193-D411C58DB6D3}"/>
              </a:ext>
            </a:extLst>
          </p:cNvPr>
          <p:cNvSpPr/>
          <p:nvPr/>
        </p:nvSpPr>
        <p:spPr>
          <a:xfrm>
            <a:off x="3083511" y="547550"/>
            <a:ext cx="58076" cy="537518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D88A8-1D5D-1245-8BD2-E4E96406203D}"/>
              </a:ext>
            </a:extLst>
          </p:cNvPr>
          <p:cNvSpPr txBox="1"/>
          <p:nvPr/>
        </p:nvSpPr>
        <p:spPr>
          <a:xfrm>
            <a:off x="3497671" y="969387"/>
            <a:ext cx="8550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linear orbit, the distance to fall is twice the semi-major-axis (a) of this orbit. (Earth’s radius is negligible)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0FC63-E3C7-914B-9474-BB053E0476BE}"/>
              </a:ext>
            </a:extLst>
          </p:cNvPr>
          <p:cNvSpPr txBox="1"/>
          <p:nvPr/>
        </p:nvSpPr>
        <p:spPr>
          <a:xfrm>
            <a:off x="3497671" y="77249"/>
            <a:ext cx="83199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Imagine an elliptical orbit that is so stretched out that it appears to be a line.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D63175-C92E-4644-8462-84F0C679DA03}"/>
              </a:ext>
            </a:extLst>
          </p:cNvPr>
          <p:cNvCxnSpPr>
            <a:cxnSpLocks/>
          </p:cNvCxnSpPr>
          <p:nvPr/>
        </p:nvCxnSpPr>
        <p:spPr>
          <a:xfrm flipH="1" flipV="1">
            <a:off x="2257870" y="547550"/>
            <a:ext cx="1" cy="247541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5E3966-76D4-9C42-9537-CCA369104057}"/>
              </a:ext>
            </a:extLst>
          </p:cNvPr>
          <p:cNvCxnSpPr>
            <a:cxnSpLocks/>
          </p:cNvCxnSpPr>
          <p:nvPr/>
        </p:nvCxnSpPr>
        <p:spPr>
          <a:xfrm flipH="1">
            <a:off x="2237483" y="3546181"/>
            <a:ext cx="1" cy="235184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38451F-9C49-5C45-84C3-B789304A9EEF}"/>
              </a:ext>
            </a:extLst>
          </p:cNvPr>
          <p:cNvSpPr txBox="1"/>
          <p:nvPr/>
        </p:nvSpPr>
        <p:spPr>
          <a:xfrm>
            <a:off x="3497671" y="1919867"/>
            <a:ext cx="8319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time to fall from the diving board is half the period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11F245F-F8D5-CD4C-9C3B-504D2FF5E950}"/>
                  </a:ext>
                </a:extLst>
              </p:cNvPr>
              <p:cNvSpPr txBox="1"/>
              <p:nvPr/>
            </p:nvSpPr>
            <p:spPr>
              <a:xfrm>
                <a:off x="3253619" y="2425279"/>
                <a:ext cx="2444168" cy="1273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11F245F-F8D5-CD4C-9C3B-504D2FF5E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619" y="2425279"/>
                <a:ext cx="2444168" cy="12730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C709E7-8A82-2544-879E-245D0B5D5A6D}"/>
                  </a:ext>
                </a:extLst>
              </p:cNvPr>
              <p:cNvSpPr txBox="1"/>
              <p:nvPr/>
            </p:nvSpPr>
            <p:spPr>
              <a:xfrm>
                <a:off x="3742489" y="4470328"/>
                <a:ext cx="8358436" cy="1090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(5.05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×10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</m:sup>
                                      </m:s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6.67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−11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5.97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b="0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C709E7-8A82-2544-879E-245D0B5D5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89" y="4470328"/>
                <a:ext cx="8358436" cy="10902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9A45657-90C8-724D-8154-C5E7BEC80688}"/>
                  </a:ext>
                </a:extLst>
              </p:cNvPr>
              <p:cNvSpPr/>
              <p:nvPr/>
            </p:nvSpPr>
            <p:spPr>
              <a:xfrm>
                <a:off x="3497671" y="3746813"/>
                <a:ext cx="7545455" cy="760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80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∙80</m:t>
                    </m:r>
                    <m:r>
                      <a:rPr lang="en-US" sz="280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</a:rPr>
                      <m:t>yr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365.24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𝑦𝑟</m:t>
                        </m:r>
                      </m:den>
                    </m:f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h𝑟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h𝑟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=5.05×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2800" dirty="0"/>
                  <a:t>s</a:t>
                </a: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9A45657-90C8-724D-8154-C5E7BEC806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671" y="3746813"/>
                <a:ext cx="7545455" cy="760978"/>
              </a:xfrm>
              <a:prstGeom prst="rect">
                <a:avLst/>
              </a:prstGeom>
              <a:blipFill>
                <a:blip r:embed="rId5"/>
                <a:stretch>
                  <a:fillRect l="-336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6B18919-8F48-9642-AB62-89C633C6212E}"/>
                  </a:ext>
                </a:extLst>
              </p:cNvPr>
              <p:cNvSpPr txBox="1"/>
              <p:nvPr/>
            </p:nvSpPr>
            <p:spPr>
              <a:xfrm>
                <a:off x="5616024" y="2491910"/>
                <a:ext cx="2803160" cy="1079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𝐺𝑀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6B18919-8F48-9642-AB62-89C633C62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024" y="2491910"/>
                <a:ext cx="2803160" cy="10792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6895E1-41EC-004C-A678-72796549BBCB}"/>
                  </a:ext>
                </a:extLst>
              </p:cNvPr>
              <p:cNvSpPr txBox="1"/>
              <p:nvPr/>
            </p:nvSpPr>
            <p:spPr>
              <a:xfrm>
                <a:off x="7921707" y="2978465"/>
                <a:ext cx="4366055" cy="9401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=6.67×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6895E1-41EC-004C-A678-72796549B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707" y="2978465"/>
                <a:ext cx="4366055" cy="940129"/>
              </a:xfrm>
              <a:prstGeom prst="rect">
                <a:avLst/>
              </a:prstGeom>
              <a:blipFill>
                <a:blip r:embed="rId7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C889DB-27A5-AE4C-A619-84B0E8601862}"/>
                  </a:ext>
                </a:extLst>
              </p:cNvPr>
              <p:cNvSpPr txBox="1"/>
              <p:nvPr/>
            </p:nvSpPr>
            <p:spPr>
              <a:xfrm>
                <a:off x="8698423" y="2530809"/>
                <a:ext cx="436605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=5.97×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sz="2800" dirty="0"/>
                  <a:t>kg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C889DB-27A5-AE4C-A619-84B0E8601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423" y="2530809"/>
                <a:ext cx="4366055" cy="430887"/>
              </a:xfrm>
              <a:prstGeom prst="rect">
                <a:avLst/>
              </a:prstGeom>
              <a:blipFill>
                <a:blip r:embed="rId8"/>
                <a:stretch>
                  <a:fillRect l="-2609" t="-22857" b="-4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15BDAC9-9489-E744-9B2D-124FFBBB6498}"/>
                  </a:ext>
                </a:extLst>
              </p:cNvPr>
              <p:cNvSpPr txBox="1"/>
              <p:nvPr/>
            </p:nvSpPr>
            <p:spPr>
              <a:xfrm>
                <a:off x="1537817" y="3066232"/>
                <a:ext cx="162400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800" b="0" i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15BDAC9-9489-E744-9B2D-124FFBBB6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817" y="3066232"/>
                <a:ext cx="1624003" cy="430887"/>
              </a:xfrm>
              <a:prstGeom prst="rect">
                <a:avLst/>
              </a:prstGeom>
              <a:blipFill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C22AFC-057B-E94B-BB11-C465AC53DD9C}"/>
                  </a:ext>
                </a:extLst>
              </p:cNvPr>
              <p:cNvSpPr txBox="1"/>
              <p:nvPr/>
            </p:nvSpPr>
            <p:spPr>
              <a:xfrm>
                <a:off x="3742489" y="5551568"/>
                <a:ext cx="835843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=1.27×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=78,914,000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𝑚𝑖𝑙𝑒𝑠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800" b="0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C22AFC-057B-E94B-BB11-C465AC53D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489" y="5551568"/>
                <a:ext cx="8358436" cy="430887"/>
              </a:xfrm>
              <a:prstGeom prst="rect">
                <a:avLst/>
              </a:prstGeom>
              <a:blipFill>
                <a:blip r:embed="rId10"/>
                <a:stretch>
                  <a:fillRect t="-8571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A341B36D-0DD0-9840-A383-6C442F781B9A}"/>
              </a:ext>
            </a:extLst>
          </p:cNvPr>
          <p:cNvSpPr/>
          <p:nvPr/>
        </p:nvSpPr>
        <p:spPr>
          <a:xfrm>
            <a:off x="3742489" y="6442546"/>
            <a:ext cx="7934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www.motleytech.net</a:t>
            </a:r>
            <a:r>
              <a:rPr lang="en-US" sz="2800" dirty="0"/>
              <a:t>/falling-into-the-</a:t>
            </a:r>
            <a:r>
              <a:rPr lang="en-US" sz="2800" dirty="0" err="1"/>
              <a:t>sun.html</a:t>
            </a:r>
            <a:endParaRPr lang="en-US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4F1A6F-1F04-7047-912F-814F71D66BEA}"/>
              </a:ext>
            </a:extLst>
          </p:cNvPr>
          <p:cNvSpPr txBox="1"/>
          <p:nvPr/>
        </p:nvSpPr>
        <p:spPr>
          <a:xfrm>
            <a:off x="4894160" y="5992899"/>
            <a:ext cx="598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Assuming Earth’s gravity is only factor</a:t>
            </a:r>
          </a:p>
        </p:txBody>
      </p:sp>
    </p:spTree>
    <p:extLst>
      <p:ext uri="{BB962C8B-B14F-4D97-AF65-F5344CB8AC3E}">
        <p14:creationId xmlns:p14="http://schemas.microsoft.com/office/powerpoint/2010/main" val="17429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hoto, furniture&#10;&#10;Description automatically generated">
            <a:extLst>
              <a:ext uri="{FF2B5EF4-FFF2-40B4-BE49-F238E27FC236}">
                <a16:creationId xmlns:a16="http://schemas.microsoft.com/office/drawing/2014/main" id="{2A4E3D68-ABC4-134C-AE6F-2549B7B1C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02" y="0"/>
            <a:ext cx="1719649" cy="6878596"/>
          </a:xfrm>
          <a:prstGeom prst="rect">
            <a:avLst/>
          </a:prstGeom>
        </p:spPr>
      </p:pic>
      <p:pic>
        <p:nvPicPr>
          <p:cNvPr id="1026" name="Picture 2" descr="Appendix A">
            <a:extLst>
              <a:ext uri="{FF2B5EF4-FFF2-40B4-BE49-F238E27FC236}">
                <a16:creationId xmlns:a16="http://schemas.microsoft.com/office/drawing/2014/main" id="{B9126AF8-F4DC-154F-B826-6952F3550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858" y="1189990"/>
            <a:ext cx="5853340" cy="566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8836E3-DB60-B749-A890-FF399B3BDA34}"/>
                  </a:ext>
                </a:extLst>
              </p:cNvPr>
              <p:cNvSpPr txBox="1"/>
              <p:nvPr/>
            </p:nvSpPr>
            <p:spPr>
              <a:xfrm>
                <a:off x="2529728" y="141458"/>
                <a:ext cx="835843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=1.27×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𝐴𝑈</m:t>
                      </m:r>
                    </m:oMath>
                  </m:oMathPara>
                </a14:m>
                <a:endParaRPr lang="en-US" sz="2800" b="0" i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8836E3-DB60-B749-A890-FF399B3BD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728" y="141458"/>
                <a:ext cx="8358436" cy="430887"/>
              </a:xfrm>
              <a:prstGeom prst="rect">
                <a:avLst/>
              </a:prstGeom>
              <a:blipFill>
                <a:blip r:embed="rId4"/>
                <a:stretch>
                  <a:fillRect t="-5714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7DDA4E-434C-9B4C-B409-E97F28D5B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46" b="96037" l="5247" r="89815">
                        <a14:foregroundMark x1="61728" y1="89939" x2="51235" y2="90854"/>
                        <a14:foregroundMark x1="46605" y1="96037" x2="52160" y2="93902"/>
                        <a14:foregroundMark x1="5247" y1="30183" x2="10185" y2="314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39792" y="1035520"/>
            <a:ext cx="305172" cy="3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173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How High is this Diving Board?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is this Diving Board?</dc:title>
  <dc:creator>Dan Burns</dc:creator>
  <cp:lastModifiedBy>Dan Burns</cp:lastModifiedBy>
  <cp:revision>14</cp:revision>
  <cp:lastPrinted>2019-08-12T18:06:13Z</cp:lastPrinted>
  <dcterms:created xsi:type="dcterms:W3CDTF">2019-08-12T16:41:18Z</dcterms:created>
  <dcterms:modified xsi:type="dcterms:W3CDTF">2020-05-06T19:04:55Z</dcterms:modified>
</cp:coreProperties>
</file>