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60"/>
    <p:restoredTop sz="94694"/>
  </p:normalViewPr>
  <p:slideViewPr>
    <p:cSldViewPr snapToGrid="0" snapToObjects="1">
      <p:cViewPr varScale="1">
        <p:scale>
          <a:sx n="98" d="100"/>
          <a:sy n="98" d="100"/>
        </p:scale>
        <p:origin x="216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3C674-E6C8-344D-AE67-147C309CF7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6ED14A-5A10-7F4C-A6CD-8ADD4A85F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8A8F2F-CF05-D843-8B05-20A7680CB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4B38-FB41-C244-BF18-133328A68AF2}" type="datetimeFigureOut">
              <a:rPr lang="en-US" smtClean="0"/>
              <a:t>5/6/20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956BA-6FED-D547-84C9-C9B15ABC9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DFC4F-45A0-F843-A3D4-76E304F70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8A997-6FF2-F943-B211-2B21625E5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908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0CFA5-6F50-884D-A10A-F838F1689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A031A0-7B68-DA4D-88D6-61EACE0E58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651517-54CD-AF4E-AE33-4A05AB81B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4B38-FB41-C244-BF18-133328A68AF2}" type="datetimeFigureOut">
              <a:rPr lang="en-US" smtClean="0"/>
              <a:t>5/6/20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613AC6-1296-FD46-B11B-61D33E097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F99932-8599-E146-B5F6-F6A96B10D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8A997-6FF2-F943-B211-2B21625E5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308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715769-857C-DB4D-A86E-AE3378DCDF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C3EFC1-4FB5-9A4C-AF88-B9486B00D0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856107-935F-724D-BADE-0E9DB8524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4B38-FB41-C244-BF18-133328A68AF2}" type="datetimeFigureOut">
              <a:rPr lang="en-US" smtClean="0"/>
              <a:t>5/6/20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0C981-B8E2-4F42-BB9D-2D37B89EC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6E96E6-0C3B-E340-BB8F-CA4DAA519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8A997-6FF2-F943-B211-2B21625E5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434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DE660-E5DB-BA45-8BA2-EABF62CC2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B38E2C-C10D-9F40-9DD9-00E22F0ED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8B6A7D-DE57-DF42-9C90-EACD57C4F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4B38-FB41-C244-BF18-133328A68AF2}" type="datetimeFigureOut">
              <a:rPr lang="en-US" smtClean="0"/>
              <a:t>5/6/20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F301E-8CC2-EF4B-BFF4-1C941184C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A15147-93CC-B843-98B5-9978E7FAA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8A997-6FF2-F943-B211-2B21625E5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405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FFAB4-2E71-B845-AE35-5F07AF8A5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BE4F6C-9823-CD4B-AAC7-C7DDD77F90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AABC1E-256A-D549-BA72-F5771706F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4B38-FB41-C244-BF18-133328A68AF2}" type="datetimeFigureOut">
              <a:rPr lang="en-US" smtClean="0"/>
              <a:t>5/6/20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F9875-E3CA-044C-ABFB-01DD0F205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D14E3F-AB13-E647-85B7-E48632707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8A997-6FF2-F943-B211-2B21625E5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779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FBDF6-8BF5-5541-A21D-8E2893849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3146A3-5DC2-7345-AA9F-20C40271CE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42C242-A1D1-FC47-B942-87E657ABDC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6A44F6-49CC-4842-88B5-652A09C46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4B38-FB41-C244-BF18-133328A68AF2}" type="datetimeFigureOut">
              <a:rPr lang="en-US" smtClean="0"/>
              <a:t>5/6/20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021F78-10E4-7046-B66B-F214D6EFC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BC52CB-3D7E-1147-B069-72BD8334D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8A997-6FF2-F943-B211-2B21625E5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202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3353B-6DC6-0C4C-BF8B-DB0EB0745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A4490B-F6B2-ED46-AC9C-008E4CDE4E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2B0E19-74DD-724A-933D-CFEF110305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C8F471-E85D-6448-B37F-680AA80C53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88DFC7-F413-BD42-87E5-10B3CF21B9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0351A1-EF1D-4F43-A6E4-96677BD30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4B38-FB41-C244-BF18-133328A68AF2}" type="datetimeFigureOut">
              <a:rPr lang="en-US" smtClean="0"/>
              <a:t>5/6/20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7074CF-1B84-A74F-B50C-14BE6835C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013784-FA95-B34E-8FB0-59F36A62E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8A997-6FF2-F943-B211-2B21625E5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689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5EE60-EDF7-604F-ABB8-12FE4ED6F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62AA62-4D5E-494A-8297-5FA4DC015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4B38-FB41-C244-BF18-133328A68AF2}" type="datetimeFigureOut">
              <a:rPr lang="en-US" smtClean="0"/>
              <a:t>5/6/20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4BB7FB-E1CE-7245-9822-44E842B3D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AB69BF-8F31-7C4B-8178-B3E40F0B0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8A997-6FF2-F943-B211-2B21625E5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170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4022DD-BF81-124E-B928-7908FFB71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4B38-FB41-C244-BF18-133328A68AF2}" type="datetimeFigureOut">
              <a:rPr lang="en-US" smtClean="0"/>
              <a:t>5/6/20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EF873A-5291-FF46-B405-686698BA8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5550B7-1316-5249-83BE-E6CF2D624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8A997-6FF2-F943-B211-2B21625E5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211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17D35-CFA1-5C41-B365-E576CE616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D6FA5-A386-0C44-9378-7E45E31930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BE21C8-9916-0740-AF28-2ABD951EFA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C6F003-9107-D746-AF29-5028B3913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4B38-FB41-C244-BF18-133328A68AF2}" type="datetimeFigureOut">
              <a:rPr lang="en-US" smtClean="0"/>
              <a:t>5/6/20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549D0A-CCBE-6542-9C19-2D42A5396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D82C80-091C-8F49-9DD0-637986750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8A997-6FF2-F943-B211-2B21625E5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53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0B084-8486-6244-834F-D72178744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ABE9E6-B704-CB49-A3BE-E2A91FB54A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D8DB78-C81E-D940-ABC2-98B3C7F230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41789E-B7F5-844C-9CA8-87907A0A6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4B38-FB41-C244-BF18-133328A68AF2}" type="datetimeFigureOut">
              <a:rPr lang="en-US" smtClean="0"/>
              <a:t>5/6/20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A6CE08-DEAE-1E47-9683-BC33A0354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77B45B-1167-3B4E-AC2D-90319C10A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8A997-6FF2-F943-B211-2B21625E5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848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F1D300-4145-6C47-8AD3-17AA5021C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A14C85-15DD-0B47-9F67-645873E372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2185DB-D9EF-B34B-A0AD-FFD4570087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74B38-FB41-C244-BF18-133328A68AF2}" type="datetimeFigureOut">
              <a:rPr lang="en-US" smtClean="0"/>
              <a:t>5/6/20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22D33A-6047-4942-A287-4AF92FE9D4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AB9EED-15D3-5948-AEF5-B230D52BA1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8A997-6FF2-F943-B211-2B21625E5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050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6155F-FC3F-B446-87D5-BB3C21A3D7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3577" y="145580"/>
            <a:ext cx="10289059" cy="2387600"/>
          </a:xfrm>
        </p:spPr>
        <p:txBody>
          <a:bodyPr/>
          <a:lstStyle/>
          <a:p>
            <a:r>
              <a:rPr lang="en-US" dirty="0"/>
              <a:t>How High is this Diving Board?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94839C-FBEF-114E-8968-71FFB36AEC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74788" y="3428403"/>
            <a:ext cx="9144000" cy="457066"/>
          </a:xfrm>
        </p:spPr>
        <p:txBody>
          <a:bodyPr/>
          <a:lstStyle/>
          <a:p>
            <a:r>
              <a:rPr lang="en-US" dirty="0"/>
              <a:t>Dan Burns</a:t>
            </a:r>
          </a:p>
        </p:txBody>
      </p:sp>
      <p:pic>
        <p:nvPicPr>
          <p:cNvPr id="5" name="Picture 4" descr="A picture containing photo, furniture&#10;&#10;Description automatically generated">
            <a:extLst>
              <a:ext uri="{FF2B5EF4-FFF2-40B4-BE49-F238E27FC236}">
                <a16:creationId xmlns:a16="http://schemas.microsoft.com/office/drawing/2014/main" id="{04F9B697-112F-5C4D-8689-36A2EB82A9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139" y="0"/>
            <a:ext cx="1719649" cy="687859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F3C97C6-3B9E-4E41-9D6E-148A47F2E347}"/>
              </a:ext>
            </a:extLst>
          </p:cNvPr>
          <p:cNvSpPr txBox="1"/>
          <p:nvPr/>
        </p:nvSpPr>
        <p:spPr>
          <a:xfrm>
            <a:off x="4213654" y="2715831"/>
            <a:ext cx="5659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A Problem in Astrodynamics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DFFB306-B1A4-874C-9F49-85B27EB6DEC4}"/>
              </a:ext>
            </a:extLst>
          </p:cNvPr>
          <p:cNvSpPr/>
          <p:nvPr/>
        </p:nvSpPr>
        <p:spPr>
          <a:xfrm>
            <a:off x="2726499" y="5082234"/>
            <a:ext cx="907442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https://</a:t>
            </a:r>
            <a:r>
              <a:rPr lang="en-US" sz="3200" dirty="0" err="1"/>
              <a:t>www.gocomics.com</a:t>
            </a:r>
            <a:r>
              <a:rPr lang="en-US" sz="3200" dirty="0"/>
              <a:t>/</a:t>
            </a:r>
            <a:r>
              <a:rPr lang="en-US" sz="3200" dirty="0" err="1"/>
              <a:t>nonsequitur</a:t>
            </a:r>
            <a:r>
              <a:rPr lang="en-US" sz="3200" dirty="0"/>
              <a:t>/2012/10/14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8C66F82-D247-F449-B743-5585302F636A}"/>
              </a:ext>
            </a:extLst>
          </p:cNvPr>
          <p:cNvSpPr/>
          <p:nvPr/>
        </p:nvSpPr>
        <p:spPr>
          <a:xfrm>
            <a:off x="2726499" y="3923379"/>
            <a:ext cx="90744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Inspired by the Non Sequitur Cartoon from October 14, 2012</a:t>
            </a:r>
          </a:p>
        </p:txBody>
      </p:sp>
    </p:spTree>
    <p:extLst>
      <p:ext uri="{BB962C8B-B14F-4D97-AF65-F5344CB8AC3E}">
        <p14:creationId xmlns:p14="http://schemas.microsoft.com/office/powerpoint/2010/main" val="1929905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photo, furniture&#10;&#10;Description automatically generated">
            <a:extLst>
              <a:ext uri="{FF2B5EF4-FFF2-40B4-BE49-F238E27FC236}">
                <a16:creationId xmlns:a16="http://schemas.microsoft.com/office/drawing/2014/main" id="{65360880-9BE8-B24A-A436-7708BFB864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8620" y="-11219935"/>
            <a:ext cx="6566590" cy="26266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111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42 3.10486 L -0.00507 -1.2375 " pathEditMode="relative" rAng="0" ptsTypes="AA">
                                      <p:cBhvr>
                                        <p:cTn id="6" dur="1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-217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photo, furniture&#10;&#10;Description automatically generated">
            <a:extLst>
              <a:ext uri="{FF2B5EF4-FFF2-40B4-BE49-F238E27FC236}">
                <a16:creationId xmlns:a16="http://schemas.microsoft.com/office/drawing/2014/main" id="{2A4E3D68-ABC4-134C-AE6F-2549B7B1CC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202" y="0"/>
            <a:ext cx="1719649" cy="6878596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2B4199C0-C851-8942-A47C-AE126236FCA5}"/>
              </a:ext>
            </a:extLst>
          </p:cNvPr>
          <p:cNvSpPr/>
          <p:nvPr/>
        </p:nvSpPr>
        <p:spPr>
          <a:xfrm>
            <a:off x="2391534" y="5181334"/>
            <a:ext cx="1433383" cy="1433383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31429E0-AE8D-4947-A193-D411C58DB6D3}"/>
              </a:ext>
            </a:extLst>
          </p:cNvPr>
          <p:cNvSpPr/>
          <p:nvPr/>
        </p:nvSpPr>
        <p:spPr>
          <a:xfrm>
            <a:off x="3083511" y="547550"/>
            <a:ext cx="58076" cy="537518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DD88A8-1D5D-1245-8BD2-E4E96406203D}"/>
              </a:ext>
            </a:extLst>
          </p:cNvPr>
          <p:cNvSpPr txBox="1"/>
          <p:nvPr/>
        </p:nvSpPr>
        <p:spPr>
          <a:xfrm>
            <a:off x="3497671" y="969387"/>
            <a:ext cx="85505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This is a linear orbit, the distance to fall is twice the semi-major-axis (a) of this orbit. (Earth’s radius is negligible)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F0FC63-E3C7-914B-9474-BB053E0476BE}"/>
              </a:ext>
            </a:extLst>
          </p:cNvPr>
          <p:cNvSpPr txBox="1"/>
          <p:nvPr/>
        </p:nvSpPr>
        <p:spPr>
          <a:xfrm>
            <a:off x="3497671" y="77249"/>
            <a:ext cx="83199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Imagine an elliptical orbit that is so stretched out that it appears to be a line.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CD63175-C92E-4644-8462-84F0C679DA03}"/>
              </a:ext>
            </a:extLst>
          </p:cNvPr>
          <p:cNvCxnSpPr>
            <a:cxnSpLocks/>
          </p:cNvCxnSpPr>
          <p:nvPr/>
        </p:nvCxnSpPr>
        <p:spPr>
          <a:xfrm flipH="1" flipV="1">
            <a:off x="2257870" y="547550"/>
            <a:ext cx="1" cy="2475411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55E3966-76D4-9C42-9537-CCA369104057}"/>
              </a:ext>
            </a:extLst>
          </p:cNvPr>
          <p:cNvCxnSpPr>
            <a:cxnSpLocks/>
          </p:cNvCxnSpPr>
          <p:nvPr/>
        </p:nvCxnSpPr>
        <p:spPr>
          <a:xfrm flipH="1">
            <a:off x="2237483" y="3546181"/>
            <a:ext cx="1" cy="2351844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C938451F-9C49-5C45-84C3-B789304A9EEF}"/>
              </a:ext>
            </a:extLst>
          </p:cNvPr>
          <p:cNvSpPr txBox="1"/>
          <p:nvPr/>
        </p:nvSpPr>
        <p:spPr>
          <a:xfrm>
            <a:off x="3497671" y="1919867"/>
            <a:ext cx="8319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time to fall from the diving board is half the period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11F245F-F8D5-CD4C-9C3B-504D2FF5E950}"/>
                  </a:ext>
                </a:extLst>
              </p:cNvPr>
              <p:cNvSpPr txBox="1"/>
              <p:nvPr/>
            </p:nvSpPr>
            <p:spPr>
              <a:xfrm>
                <a:off x="3253619" y="2425279"/>
                <a:ext cx="2444168" cy="127304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b="0" i="0" smtClean="0">
                          <a:latin typeface="Cambria Math" panose="02040503050406030204" pitchFamily="18" charset="0"/>
                        </a:rPr>
                        <m:t>T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=2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ad>
                        <m:radPr>
                          <m:degHide m:val="on"/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𝐺𝑀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11F245F-F8D5-CD4C-9C3B-504D2FF5E9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3619" y="2425279"/>
                <a:ext cx="2444168" cy="12730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7C709E7-8A82-2544-879E-245D0B5D5A6D}"/>
                  </a:ext>
                </a:extLst>
              </p:cNvPr>
              <p:cNvSpPr txBox="1"/>
              <p:nvPr/>
            </p:nvSpPr>
            <p:spPr>
              <a:xfrm>
                <a:off x="3742489" y="4470328"/>
                <a:ext cx="8358436" cy="10902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sSup>
                                        <m:sSupPr>
                                          <m:ctrlP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</a:rPr>
                                            <m:t>(5.05</m:t>
                                          </m:r>
                                          <m: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×10</m:t>
                                          </m:r>
                                        </m:e>
                                        <m:sup>
                                          <m: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</a:rPr>
                                            <m:t>9</m:t>
                                          </m:r>
                                        </m:sup>
                                      </m:sSup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  <m:sup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6.67</m:t>
                                  </m:r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×</m:t>
                                  </m:r>
                                  <m:sSup>
                                    <m:sSupPr>
                                      <m:ctrlPr>
                                        <a:rPr lang="en-US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−11</m:t>
                                      </m:r>
                                    </m:sup>
                                  </m:sSup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5.97</m:t>
                                  </m:r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×</m:t>
                                  </m:r>
                                  <m:sSup>
                                    <m:sSupPr>
                                      <m:ctrlPr>
                                        <a:rPr lang="en-US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24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sSup>
                                    <m:sSupPr>
                                      <m:ctrlP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</m:e>
                                    <m:sup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1/3</m:t>
                          </m:r>
                        </m:sup>
                      </m:sSup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800" b="0" i="0" dirty="0"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7C709E7-8A82-2544-879E-245D0B5D5A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2489" y="4470328"/>
                <a:ext cx="8358436" cy="10902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59A45657-90C8-724D-8154-C5E7BEC80688}"/>
                  </a:ext>
                </a:extLst>
              </p:cNvPr>
              <p:cNvSpPr/>
              <p:nvPr/>
            </p:nvSpPr>
            <p:spPr>
              <a:xfrm>
                <a:off x="3497671" y="3746813"/>
                <a:ext cx="7545455" cy="7609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smtClean="0">
                        <a:latin typeface="Cambria Math" panose="02040503050406030204" pitchFamily="18" charset="0"/>
                      </a:rPr>
                      <m:t>T</m:t>
                    </m:r>
                    <m:r>
                      <a:rPr lang="en-US" sz="2800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∙80</m:t>
                    </m:r>
                    <m:r>
                      <a:rPr lang="en-US" sz="280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smtClean="0">
                        <a:latin typeface="Cambria Math" panose="02040503050406030204" pitchFamily="18" charset="0"/>
                      </a:rPr>
                      <m:t>yr</m:t>
                    </m:r>
                    <m:r>
                      <a:rPr lang="en-US" sz="28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365.24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𝑦𝑟</m:t>
                        </m:r>
                      </m:den>
                    </m:f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24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h𝑟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den>
                    </m:f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3600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h𝑟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=5.05×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</m:t>
                        </m:r>
                      </m:sup>
                    </m:sSup>
                  </m:oMath>
                </a14:m>
                <a:r>
                  <a:rPr lang="en-US" sz="2800" dirty="0"/>
                  <a:t>s</a:t>
                </a:r>
              </a:p>
            </p:txBody>
          </p:sp>
        </mc:Choice>
        <mc:Fallback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59A45657-90C8-724D-8154-C5E7BEC8068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7671" y="3746813"/>
                <a:ext cx="7545455" cy="760978"/>
              </a:xfrm>
              <a:prstGeom prst="rect">
                <a:avLst/>
              </a:prstGeom>
              <a:blipFill>
                <a:blip r:embed="rId5"/>
                <a:stretch>
                  <a:fillRect l="-336"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6B18919-8F48-9642-AB62-89C633C6212E}"/>
                  </a:ext>
                </a:extLst>
              </p:cNvPr>
              <p:cNvSpPr txBox="1"/>
              <p:nvPr/>
            </p:nvSpPr>
            <p:spPr>
              <a:xfrm>
                <a:off x="5616024" y="2491910"/>
                <a:ext cx="2803160" cy="10792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smtClean="0"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=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p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𝐺𝑀</m:t>
                                  </m:r>
                                </m:num>
                                <m:den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sSup>
                                    <m:sSupPr>
                                      <m:ctrlP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</m:e>
                                    <m:sup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1/3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6B18919-8F48-9642-AB62-89C633C621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6024" y="2491910"/>
                <a:ext cx="2803160" cy="10792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D6895E1-41EC-004C-A678-72796549BBCB}"/>
                  </a:ext>
                </a:extLst>
              </p:cNvPr>
              <p:cNvSpPr txBox="1"/>
              <p:nvPr/>
            </p:nvSpPr>
            <p:spPr>
              <a:xfrm>
                <a:off x="7921707" y="2978465"/>
                <a:ext cx="4366055" cy="94012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=6.67×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−11</m:t>
                          </m:r>
                        </m:sup>
                      </m:sSup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𝑘𝑔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D6895E1-41EC-004C-A678-72796549BB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1707" y="2978465"/>
                <a:ext cx="4366055" cy="940129"/>
              </a:xfrm>
              <a:prstGeom prst="rect">
                <a:avLst/>
              </a:prstGeom>
              <a:blipFill>
                <a:blip r:embed="rId7"/>
                <a:stretch>
                  <a:fillRect b="-14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0C889DB-27A5-AE4C-A619-84B0E8601862}"/>
                  </a:ext>
                </a:extLst>
              </p:cNvPr>
              <p:cNvSpPr txBox="1"/>
              <p:nvPr/>
            </p:nvSpPr>
            <p:spPr>
              <a:xfrm>
                <a:off x="8698423" y="2530809"/>
                <a:ext cx="4366055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=5.97×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24</m:t>
                        </m:r>
                      </m:sup>
                    </m:sSup>
                  </m:oMath>
                </a14:m>
                <a:r>
                  <a:rPr lang="en-US" sz="2800" dirty="0"/>
                  <a:t>kg</a:t>
                </a: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0C889DB-27A5-AE4C-A619-84B0E86018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98423" y="2530809"/>
                <a:ext cx="4366055" cy="430887"/>
              </a:xfrm>
              <a:prstGeom prst="rect">
                <a:avLst/>
              </a:prstGeom>
              <a:blipFill>
                <a:blip r:embed="rId8"/>
                <a:stretch>
                  <a:fillRect l="-2609" t="-22857" b="-45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15BDAC9-9489-E744-9B2D-124FFBBB6498}"/>
                  </a:ext>
                </a:extLst>
              </p:cNvPr>
              <p:cNvSpPr txBox="1"/>
              <p:nvPr/>
            </p:nvSpPr>
            <p:spPr>
              <a:xfrm>
                <a:off x="1537817" y="3066232"/>
                <a:ext cx="1624003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sz="2800" b="0" i="0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15BDAC9-9489-E744-9B2D-124FFBBB64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7817" y="3066232"/>
                <a:ext cx="1624003" cy="430887"/>
              </a:xfrm>
              <a:prstGeom prst="rect">
                <a:avLst/>
              </a:prstGeom>
              <a:blipFill>
                <a:blip r:embed="rId9"/>
                <a:stretch>
                  <a:fillRect b="-2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6C22AFC-057B-E94B-BB11-C465AC53DD9C}"/>
                  </a:ext>
                </a:extLst>
              </p:cNvPr>
              <p:cNvSpPr txBox="1"/>
              <p:nvPr/>
            </p:nvSpPr>
            <p:spPr>
              <a:xfrm>
                <a:off x="3742489" y="5551568"/>
                <a:ext cx="8358436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=1.27×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11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=78,914,000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𝑚𝑖𝑙𝑒𝑠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!</m:t>
                      </m:r>
                    </m:oMath>
                  </m:oMathPara>
                </a14:m>
                <a:endParaRPr lang="en-US" sz="2800" b="0" i="0" dirty="0"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6C22AFC-057B-E94B-BB11-C465AC53DD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2489" y="5551568"/>
                <a:ext cx="8358436" cy="430887"/>
              </a:xfrm>
              <a:prstGeom prst="rect">
                <a:avLst/>
              </a:prstGeom>
              <a:blipFill>
                <a:blip r:embed="rId10"/>
                <a:stretch>
                  <a:fillRect t="-8571" b="-3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>
            <a:extLst>
              <a:ext uri="{FF2B5EF4-FFF2-40B4-BE49-F238E27FC236}">
                <a16:creationId xmlns:a16="http://schemas.microsoft.com/office/drawing/2014/main" id="{A341B36D-0DD0-9840-A383-6C442F781B9A}"/>
              </a:ext>
            </a:extLst>
          </p:cNvPr>
          <p:cNvSpPr/>
          <p:nvPr/>
        </p:nvSpPr>
        <p:spPr>
          <a:xfrm>
            <a:off x="3742489" y="6442546"/>
            <a:ext cx="79344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http://</a:t>
            </a:r>
            <a:r>
              <a:rPr lang="en-US" sz="2800" dirty="0" err="1"/>
              <a:t>www.motleytech.net</a:t>
            </a:r>
            <a:r>
              <a:rPr lang="en-US" sz="2800" dirty="0"/>
              <a:t>/falling-into-the-</a:t>
            </a:r>
            <a:r>
              <a:rPr lang="en-US" sz="2800" dirty="0" err="1"/>
              <a:t>sun.html</a:t>
            </a:r>
            <a:endParaRPr lang="en-US" sz="28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04F1A6F-1F04-7047-912F-814F71D66BEA}"/>
              </a:ext>
            </a:extLst>
          </p:cNvPr>
          <p:cNvSpPr txBox="1"/>
          <p:nvPr/>
        </p:nvSpPr>
        <p:spPr>
          <a:xfrm>
            <a:off x="4894160" y="5992899"/>
            <a:ext cx="59872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Assuming Earth’s gravity is only factor</a:t>
            </a:r>
          </a:p>
        </p:txBody>
      </p:sp>
    </p:spTree>
    <p:extLst>
      <p:ext uri="{BB962C8B-B14F-4D97-AF65-F5344CB8AC3E}">
        <p14:creationId xmlns:p14="http://schemas.microsoft.com/office/powerpoint/2010/main" val="1742935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photo, furniture&#10;&#10;Description automatically generated">
            <a:extLst>
              <a:ext uri="{FF2B5EF4-FFF2-40B4-BE49-F238E27FC236}">
                <a16:creationId xmlns:a16="http://schemas.microsoft.com/office/drawing/2014/main" id="{2A4E3D68-ABC4-134C-AE6F-2549B7B1CC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202" y="0"/>
            <a:ext cx="1719649" cy="6878596"/>
          </a:xfrm>
          <a:prstGeom prst="rect">
            <a:avLst/>
          </a:prstGeom>
        </p:spPr>
      </p:pic>
      <p:pic>
        <p:nvPicPr>
          <p:cNvPr id="1026" name="Picture 2" descr="Appendix A">
            <a:extLst>
              <a:ext uri="{FF2B5EF4-FFF2-40B4-BE49-F238E27FC236}">
                <a16:creationId xmlns:a16="http://schemas.microsoft.com/office/drawing/2014/main" id="{B9126AF8-F4DC-154F-B826-6952F35502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858" y="1189990"/>
            <a:ext cx="5853340" cy="5668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78836E3-DB60-B749-A890-FF399B3BDA34}"/>
                  </a:ext>
                </a:extLst>
              </p:cNvPr>
              <p:cNvSpPr txBox="1"/>
              <p:nvPr/>
            </p:nvSpPr>
            <p:spPr>
              <a:xfrm>
                <a:off x="2529728" y="141458"/>
                <a:ext cx="8358436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=1.27×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11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=0.85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𝐴𝑈</m:t>
                      </m:r>
                    </m:oMath>
                  </m:oMathPara>
                </a14:m>
                <a:endParaRPr lang="en-US" sz="2800" b="0" i="0" dirty="0"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78836E3-DB60-B749-A890-FF399B3BDA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9728" y="141458"/>
                <a:ext cx="8358436" cy="430887"/>
              </a:xfrm>
              <a:prstGeom prst="rect">
                <a:avLst/>
              </a:prstGeom>
              <a:blipFill>
                <a:blip r:embed="rId4"/>
                <a:stretch>
                  <a:fillRect t="-5714" b="-3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237DDA4E-434C-9B4C-B409-E97F28D5BA5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146" b="96037" l="5247" r="89815">
                        <a14:foregroundMark x1="61728" y1="89939" x2="51235" y2="90854"/>
                        <a14:foregroundMark x1="46605" y1="96037" x2="52160" y2="93902"/>
                        <a14:foregroundMark x1="5247" y1="30183" x2="10185" y2="31402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839792" y="1035520"/>
            <a:ext cx="305172" cy="308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812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173</Words>
  <Application>Microsoft Macintosh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Office Theme</vt:lpstr>
      <vt:lpstr>How High is this Diving Board?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High is this Diving Board?</dc:title>
  <dc:creator>Dan Burns</dc:creator>
  <cp:lastModifiedBy>Dan Burns</cp:lastModifiedBy>
  <cp:revision>14</cp:revision>
  <cp:lastPrinted>2019-08-12T18:06:13Z</cp:lastPrinted>
  <dcterms:created xsi:type="dcterms:W3CDTF">2019-08-12T16:41:18Z</dcterms:created>
  <dcterms:modified xsi:type="dcterms:W3CDTF">2020-05-06T19:04:55Z</dcterms:modified>
</cp:coreProperties>
</file>