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58" r:id="rId10"/>
    <p:sldId id="267" r:id="rId11"/>
    <p:sldId id="266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9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Objects="1">
      <p:cViewPr varScale="1">
        <p:scale>
          <a:sx n="121" d="100"/>
          <a:sy n="121" d="100"/>
        </p:scale>
        <p:origin x="6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26F149-E094-EC41-B465-30C6E3187B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0FE1D1-393F-AE41-A12B-96E2DF3DA97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C2301B5-5197-9746-8E06-50220CAF800E}" type="datetime1">
              <a:rPr lang="en-US" altLang="en-US"/>
              <a:pPr/>
              <a:t>4/11/20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8372EAB-713C-8940-84A7-E7F6255F33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23A26F5-B98F-E04B-9F43-554AA006E8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6FCF25-1467-334C-AC02-A15ED8D4279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B640E1-E59C-4F48-920E-D46A6A4944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ABDA9CA-43CE-1A4A-835E-CC359E89055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0CD6324A-3279-5C40-A304-968B98CB17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2F828891-FB5B-0D49-A1FA-86CE5F54C0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Insert Intro movie here</a:t>
            </a: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2AE16E4B-37E0-D64D-9619-738EF5E2EA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701B87E-55EC-4B43-9491-ADAB4C7A9614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3780B8D2-8CB9-FD4E-BA9E-D3B715EFD9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0845F27D-5C03-E341-ACEF-E5222A10E6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Insert RollingBoulder movie here</a:t>
            </a: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127EEE4C-B7D5-7040-AE1E-0E1F5504CD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1962B15-53B7-B94D-9C98-CBC3B64AAE42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03C9978C-B448-8647-B29B-5672DD1B37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7586437F-EBCC-004A-83E2-7C06DF2887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Insert HumanCannonball movie here</a:t>
            </a: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8DFADB9F-6EC2-8D43-A1C7-129BAC9BB6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5AAFBFD-BFF5-4C49-BCB3-038D5304C630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C14A342F-7504-5B42-A22C-47344FAE9B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D6379B3D-C2D3-8B4E-934F-6BF5008379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Insert FanPoweredSail movie here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40271C70-B527-544E-813F-BB03840699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63FE03B-6C58-7E44-894A-DBE6EA15FD98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84469CB7-0D9C-814E-AED9-F8CF65318E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E0EAAB0D-3E8A-5841-B832-8E6EB30584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Insert GiantRubberBand movie here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50C0F2AF-E613-2140-B77B-44EB34000D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D8AA894-C741-604D-AAE7-A1BA05576A3B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A37408F0-6D1A-254F-B023-95FE148E93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4CD11530-97BE-D549-96A1-478B9B8949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Insert BallAnvil movie here</a:t>
            </a: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D2F91281-99ED-FA48-A22C-0A6A230C23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2254890-44DA-6144-AAFB-FB0CD626A82D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AF35166B-476A-2C4A-A12D-3B750F099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27F810-D0B6-984D-9A4E-96ADF9B593BF}" type="datetime1">
              <a:rPr lang="en-US" altLang="en-US"/>
              <a:pPr/>
              <a:t>4/11/20</a:t>
            </a:fld>
            <a:endParaRPr lang="en-US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15CC5B9-C7FF-B046-83F9-46AC18098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B0ED0D02-856A-5A4B-88E9-C74BC5129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03E6A-6073-F04E-B026-627A576EAE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35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2989A92B-756B-0243-B093-DB337F1B4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16430A-4C22-C54A-BE73-BF7619359BD5}" type="datetime1">
              <a:rPr lang="en-US" altLang="en-US"/>
              <a:pPr/>
              <a:t>4/11/20</a:t>
            </a:fld>
            <a:endParaRPr lang="en-US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9D55FED-5969-264C-9778-0708B2E2F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6DE75EA4-DC18-C144-B332-65989C580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B1E5-5E28-DD43-B1EC-77C2FEB466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74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C2F51507-844C-B840-B450-A95294CF6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383E61-FE59-9F41-B138-75B465E9450D}" type="datetime1">
              <a:rPr lang="en-US" altLang="en-US"/>
              <a:pPr/>
              <a:t>4/11/20</a:t>
            </a:fld>
            <a:endParaRPr lang="en-US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B2559E1-D6F1-5E43-8395-369CDEEE6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187A4AF3-84F8-654E-BA67-6D56F2F8F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231B9-31EA-3446-B236-12B501A763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3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C806FD14-C3C2-964A-8DF0-CD043A02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C8D739-458F-4449-A063-0FEF78B1DF03}" type="datetime1">
              <a:rPr lang="en-US" altLang="en-US"/>
              <a:pPr/>
              <a:t>4/11/20</a:t>
            </a:fld>
            <a:endParaRPr lang="en-US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A870CFD-4521-174E-940F-8942A2B47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E6A3CD75-BF64-2D47-9812-E1DFE07BE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10605-521A-6745-8B73-3D7CB1E110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15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2AF3B-E6D2-FB40-8BC6-A44DF66A7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E9EB90-0C66-EF44-A402-75BE9BEB51FC}" type="datetime1">
              <a:rPr lang="en-US" altLang="en-US"/>
              <a:pPr/>
              <a:t>4/11/20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038B7-864D-E84C-9E11-763FDDD50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20653-48CC-CB42-B730-72122B47A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21BE8-BFCA-B540-8F4D-1218F2916A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383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2E97A5E0-FAF6-4645-B5A3-FC7CE6FEA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351DCB-A0AC-C54C-8440-7C62DC654D9E}" type="datetime1">
              <a:rPr lang="en-US" altLang="en-US"/>
              <a:pPr/>
              <a:t>4/11/20</a:t>
            </a:fld>
            <a:endParaRPr lang="en-US" alt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63CBE95-3BA6-9440-99BA-8E222550F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A4840FDA-0DBD-C640-B019-735B2E7FB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73BC1-3336-F24D-85A7-5190F48ED6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75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0DB94F1B-B6CD-C049-9930-097B0F385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4811A3-719A-704C-AEF7-2F20EF7F2BDC}" type="datetime1">
              <a:rPr lang="en-US" altLang="en-US"/>
              <a:pPr/>
              <a:t>4/11/20</a:t>
            </a:fld>
            <a:endParaRPr lang="en-US" alt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FDE7637C-2B1A-974E-BED8-5857C1A06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5CBB9D16-4778-C44A-848F-313476636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D2249-6EC4-174D-848E-468CBAC34F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79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0EAC0E07-BC35-304A-8FB6-9E2C996AD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5BEB16-4996-4441-BDC5-4B075A49FF92}" type="datetime1">
              <a:rPr lang="en-US" altLang="en-US"/>
              <a:pPr/>
              <a:t>4/11/20</a:t>
            </a:fld>
            <a:endParaRPr lang="en-US" alt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ABC8881-D7F2-3F4C-9AE5-D1A3AA47F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5F89C777-A357-8D40-8E41-A9932B3BE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2F15C-D4F8-E746-AB3E-C91E8242D8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28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117F3DEF-8598-E941-A93D-C31E82282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CAA601-BAB9-584B-B38B-88230B48BE96}" type="datetime1">
              <a:rPr lang="en-US" altLang="en-US"/>
              <a:pPr/>
              <a:t>4/11/20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8D591-82EB-CF4E-B21C-AAFAABF42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D8B3BEDA-77E9-5148-9857-99E1C253E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EF763-FAE8-8849-BCE7-6D52554C33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52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EB19ABDC-5735-1E45-AEB0-0725B0A7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FA1619-4900-7646-9C34-B1A8C89AAFDD}" type="datetime1">
              <a:rPr lang="en-US" altLang="en-US"/>
              <a:pPr/>
              <a:t>4/11/20</a:t>
            </a:fld>
            <a:endParaRPr lang="en-US" alt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EC1CDBB-0128-A946-8899-787453B1B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B81E4530-A55F-574E-A4DA-A5A54806A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A7D9F-34D4-9248-920E-E561B7B061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519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A07AC812-8A2F-D64C-961B-B8804E1E4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68B62F-4AA3-D64C-ABD0-BAF9EDCB63EE}" type="datetime1">
              <a:rPr lang="en-US" altLang="en-US"/>
              <a:pPr/>
              <a:t>4/11/20</a:t>
            </a:fld>
            <a:endParaRPr lang="en-US" alt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AA8B6B0-AEDD-A742-AC2E-34E10663C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12204931-C926-4643-9F14-D0DBB30DB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5C0DF-E5CF-7549-9CB2-5BB23E03E6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1415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9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DFCB3EEC-48B1-F348-8B00-53873FD47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>
            <a:extLst>
              <a:ext uri="{FF2B5EF4-FFF2-40B4-BE49-F238E27FC236}">
                <a16:creationId xmlns:a16="http://schemas.microsoft.com/office/drawing/2014/main" id="{529D5671-E998-DD44-96F1-54593B30AD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FFD9144D-EE89-0643-BCE7-CB091C58C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BCBCBC"/>
                </a:solidFill>
                <a:latin typeface="Book Antiqua" panose="02040602050305030304" pitchFamily="18" charset="0"/>
              </a:defRPr>
            </a:lvl1pPr>
          </a:lstStyle>
          <a:p>
            <a:fld id="{2A765ECF-2A5A-E947-BF66-F5C1D0275A6F}" type="datetime1">
              <a:rPr lang="en-US" altLang="en-US"/>
              <a:pPr/>
              <a:t>4/11/20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78FDE1-7B03-8D42-A96A-E646218B4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CBCBC"/>
                </a:solidFill>
                <a:latin typeface="Book Antiqu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59401B9C-5A57-A142-B621-5967D50804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  <a:latin typeface="Book Antiqua" panose="02040602050305030304" pitchFamily="18" charset="0"/>
              </a:defRPr>
            </a:lvl1pPr>
          </a:lstStyle>
          <a:p>
            <a:fld id="{2080A3ED-4930-DD44-AF6C-DDAC3A0919B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3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charset="0"/>
          <a:ea typeface="ＭＳ Ｐゴシック" charset="-128"/>
          <a:cs typeface="ＭＳ Ｐゴシック" charset="-128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2" charset="2"/>
        <a:buChar char="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2" charset="2"/>
        <a:buChar char="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2" charset="2"/>
        <a:buChar char="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2" charset="2"/>
        <a:buChar char="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\Users\admin\Desktop\RoadRunner\Intro.mov" TargetMode="External"/><Relationship Id="rId1" Type="http://schemas.microsoft.com/office/2007/relationships/media" Target="\Users\admin\Desktop\RoadRunner\Intro.mov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\Users\admin\Desktop\RoadRunner\RollingBoulder.mov" TargetMode="External"/><Relationship Id="rId1" Type="http://schemas.microsoft.com/office/2007/relationships/media" Target="\Users\admin\Desktop\RoadRunner\RollingBoulder.mov" TargetMode="Externa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\Users\admin\Desktop\RoadRunner\HumanCannonball.mov" TargetMode="External"/><Relationship Id="rId1" Type="http://schemas.microsoft.com/office/2007/relationships/media" Target="\Users\admin\Desktop\RoadRunner\HumanCannonball.mov" TargetMode="Externa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\Users\admin\Desktop\RoadRunner\FanPoweredSail.mov" TargetMode="External"/><Relationship Id="rId1" Type="http://schemas.microsoft.com/office/2007/relationships/media" Target="\Users\admin\Desktop\RoadRunner\FanPoweredSail.mov" TargetMode="Externa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\Users\admin\Desktop\RoadRunner\GiantRubberBand.mov" TargetMode="External"/><Relationship Id="rId1" Type="http://schemas.microsoft.com/office/2007/relationships/media" Target="\Users\admin\Desktop\RoadRunner\GiantRubberBand.mov" TargetMode="Externa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\Users\admin\Desktop\RoadRunner\BallonAnvil.mov" TargetMode="External"/><Relationship Id="rId1" Type="http://schemas.microsoft.com/office/2007/relationships/media" Target="\Users\admin\Desktop\RoadRunner\BallonAnvil.mov" TargetMode="Externa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7041B-DFA3-8A48-8B50-A66504D09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38200"/>
            <a:ext cx="9144000" cy="1828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All I Ever Needed to Know About Physics I Learned from Road Runner Cartoons</a:t>
            </a:r>
          </a:p>
        </p:txBody>
      </p:sp>
      <p:pic>
        <p:nvPicPr>
          <p:cNvPr id="14339" name="Picture 4">
            <a:extLst>
              <a:ext uri="{FF2B5EF4-FFF2-40B4-BE49-F238E27FC236}">
                <a16:creationId xmlns:a16="http://schemas.microsoft.com/office/drawing/2014/main" id="{6041F2F7-A3E4-D441-8A9F-D17A67D5B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57488"/>
            <a:ext cx="5035550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9">
            <a:extLst>
              <a:ext uri="{FF2B5EF4-FFF2-40B4-BE49-F238E27FC236}">
                <a16:creationId xmlns:a16="http://schemas.microsoft.com/office/drawing/2014/main" id="{8637A103-3A7A-4B4A-845E-F3E00EE20FF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34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621" y="1933575"/>
            <a:ext cx="2396729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5ACA29-0B09-2B40-81CE-D352DB1DB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ea typeface="+mj-ea"/>
                <a:cs typeface="+mj-cs"/>
              </a:rPr>
              <a:t>The Real Laws of Physics: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8A4DFFB1-EF2E-364F-A61D-736E1B410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828800"/>
            <a:ext cx="708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  <a:latin typeface="Book Antiqua" panose="02040602050305030304" pitchFamily="18" charset="0"/>
              </a:rPr>
              <a:t>Newton’s Laws of Motion</a:t>
            </a:r>
          </a:p>
        </p:txBody>
      </p:sp>
      <p:sp>
        <p:nvSpPr>
          <p:cNvPr id="29701" name="Rectangle 4">
            <a:extLst>
              <a:ext uri="{FF2B5EF4-FFF2-40B4-BE49-F238E27FC236}">
                <a16:creationId xmlns:a16="http://schemas.microsoft.com/office/drawing/2014/main" id="{AE2694CF-405B-5E4B-ACA9-285C3B57E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924425"/>
            <a:ext cx="815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chemeClr val="bg1"/>
                </a:solidFill>
                <a:latin typeface="Book Antiqua" panose="02040602050305030304" pitchFamily="18" charset="0"/>
              </a:rPr>
              <a:t>Newton’s Universal Law of Gravity</a:t>
            </a:r>
          </a:p>
        </p:txBody>
      </p:sp>
      <p:sp>
        <p:nvSpPr>
          <p:cNvPr id="29702" name="Rectangle 5">
            <a:extLst>
              <a:ext uri="{FF2B5EF4-FFF2-40B4-BE49-F238E27FC236}">
                <a16:creationId xmlns:a16="http://schemas.microsoft.com/office/drawing/2014/main" id="{B86B2927-4584-7E4B-A476-3A2D1C83D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603500"/>
            <a:ext cx="8718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chemeClr val="bg1"/>
                </a:solidFill>
                <a:latin typeface="Book Antiqua" panose="02040602050305030304" pitchFamily="18" charset="0"/>
              </a:rPr>
              <a:t>Conservation of Energy</a:t>
            </a:r>
          </a:p>
        </p:txBody>
      </p:sp>
      <p:sp>
        <p:nvSpPr>
          <p:cNvPr id="29703" name="Rectangle 6">
            <a:extLst>
              <a:ext uri="{FF2B5EF4-FFF2-40B4-BE49-F238E27FC236}">
                <a16:creationId xmlns:a16="http://schemas.microsoft.com/office/drawing/2014/main" id="{3ECF9797-5FFE-4345-9940-5927E64E6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376613"/>
            <a:ext cx="731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chemeClr val="bg1"/>
                </a:solidFill>
                <a:latin typeface="Book Antiqua" panose="02040602050305030304" pitchFamily="18" charset="0"/>
              </a:rPr>
              <a:t>Conservation of Momentum</a:t>
            </a:r>
          </a:p>
        </p:txBody>
      </p:sp>
      <p:sp>
        <p:nvSpPr>
          <p:cNvPr id="29704" name="Rectangle 7">
            <a:extLst>
              <a:ext uri="{FF2B5EF4-FFF2-40B4-BE49-F238E27FC236}">
                <a16:creationId xmlns:a16="http://schemas.microsoft.com/office/drawing/2014/main" id="{7F6B43C7-8314-104E-B026-AE7CB4B7E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151313"/>
            <a:ext cx="6705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chemeClr val="bg1"/>
                </a:solidFill>
                <a:latin typeface="Book Antiqua" panose="02040602050305030304" pitchFamily="18" charset="0"/>
              </a:rPr>
              <a:t>Conservation of Angular Momentum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2">
            <a:extLst>
              <a:ext uri="{FF2B5EF4-FFF2-40B4-BE49-F238E27FC236}">
                <a16:creationId xmlns:a16="http://schemas.microsoft.com/office/drawing/2014/main" id="{D9CF0F78-76FE-374E-BA67-31F3581988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"/>
            <a:ext cx="9158288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B1CB425-3655-604F-B493-BFED354349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030" y="-1066800"/>
            <a:ext cx="82296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Roadrunner fun facts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377FD060-7498-8843-8A64-0CC41E178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2" y="6350000"/>
            <a:ext cx="8382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700" dirty="0">
                <a:solidFill>
                  <a:srgbClr val="000000"/>
                </a:solidFill>
                <a:latin typeface="Book Antiqua" panose="02040602050305030304" pitchFamily="18" charset="0"/>
              </a:rPr>
              <a:t>Rattlesnake video: https://</a:t>
            </a:r>
            <a:r>
              <a:rPr lang="en-US" altLang="en-US" sz="27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youtu.be</a:t>
            </a:r>
            <a:r>
              <a:rPr lang="en-US" altLang="en-US" sz="2700" dirty="0">
                <a:solidFill>
                  <a:srgbClr val="000000"/>
                </a:solidFill>
                <a:latin typeface="Book Antiqua" panose="02040602050305030304" pitchFamily="18" charset="0"/>
              </a:rPr>
              <a:t>/3s1HGB1vKNE</a:t>
            </a:r>
          </a:p>
        </p:txBody>
      </p:sp>
      <p:sp>
        <p:nvSpPr>
          <p:cNvPr id="31749" name="Rectangle 4">
            <a:extLst>
              <a:ext uri="{FF2B5EF4-FFF2-40B4-BE49-F238E27FC236}">
                <a16:creationId xmlns:a16="http://schemas.microsoft.com/office/drawing/2014/main" id="{FC913834-E846-C740-8EFC-BEB61DFC1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" y="762000"/>
            <a:ext cx="84899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00"/>
                </a:solidFill>
                <a:latin typeface="Book Antiqua" panose="02040602050305030304" pitchFamily="18" charset="0"/>
              </a:rPr>
              <a:t>Roadrunners are prey for hawks, house cats, raccoons, snakes, and skunks, not coyotes!</a:t>
            </a:r>
          </a:p>
        </p:txBody>
      </p:sp>
      <p:sp>
        <p:nvSpPr>
          <p:cNvPr id="31750" name="Rectangle 7">
            <a:extLst>
              <a:ext uri="{FF2B5EF4-FFF2-40B4-BE49-F238E27FC236}">
                <a16:creationId xmlns:a16="http://schemas.microsoft.com/office/drawing/2014/main" id="{D2A05E39-F7EB-CB43-9799-C1FBBA79E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" y="3952875"/>
            <a:ext cx="84899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Book Antiqua" panose="02040602050305030304" pitchFamily="18" charset="0"/>
              </a:rPr>
              <a:t>A roadrunner can catch a rattlesnake by the tail, crack it like a whip and repeatedly slam its head against the ground till dead</a:t>
            </a:r>
          </a:p>
        </p:txBody>
      </p:sp>
      <p:sp>
        <p:nvSpPr>
          <p:cNvPr id="31751" name="Rectangle 9">
            <a:extLst>
              <a:ext uri="{FF2B5EF4-FFF2-40B4-BE49-F238E27FC236}">
                <a16:creationId xmlns:a16="http://schemas.microsoft.com/office/drawing/2014/main" id="{C7CB3784-4F37-FE4A-BA08-EE5925609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" y="3370263"/>
            <a:ext cx="8489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00"/>
                </a:solidFill>
                <a:latin typeface="Book Antiqua" panose="02040602050305030304" pitchFamily="18" charset="0"/>
              </a:rPr>
              <a:t>It reabsorbs water from its feces before excretion.</a:t>
            </a:r>
          </a:p>
        </p:txBody>
      </p:sp>
      <p:sp>
        <p:nvSpPr>
          <p:cNvPr id="31752" name="Rectangle 10">
            <a:extLst>
              <a:ext uri="{FF2B5EF4-FFF2-40B4-BE49-F238E27FC236}">
                <a16:creationId xmlns:a16="http://schemas.microsoft.com/office/drawing/2014/main" id="{C4C36E17-BFC5-4343-BD07-E16E7436B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" y="5395913"/>
            <a:ext cx="84899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00"/>
                </a:solidFill>
                <a:latin typeface="Book Antiqua" panose="02040602050305030304" pitchFamily="18" charset="0"/>
              </a:rPr>
              <a:t>Its extreme quickness allows it to snatch a humming bird or dragonfly from midair.</a:t>
            </a:r>
          </a:p>
        </p:txBody>
      </p:sp>
      <p:sp>
        <p:nvSpPr>
          <p:cNvPr id="31753" name="Rectangle 13">
            <a:extLst>
              <a:ext uri="{FF2B5EF4-FFF2-40B4-BE49-F238E27FC236}">
                <a16:creationId xmlns:a16="http://schemas.microsoft.com/office/drawing/2014/main" id="{D73A1DC3-A2CF-8E4A-A751-9CABD3815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" y="1774825"/>
            <a:ext cx="8489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000000"/>
                </a:solidFill>
                <a:latin typeface="Book Antiqua" panose="02040602050305030304" pitchFamily="18" charset="0"/>
              </a:rPr>
              <a:t>Roadrunners can attain speeds of 17 mph.</a:t>
            </a:r>
          </a:p>
        </p:txBody>
      </p:sp>
      <p:sp>
        <p:nvSpPr>
          <p:cNvPr id="31754" name="Rectangle 15">
            <a:extLst>
              <a:ext uri="{FF2B5EF4-FFF2-40B4-BE49-F238E27FC236}">
                <a16:creationId xmlns:a16="http://schemas.microsoft.com/office/drawing/2014/main" id="{E283D1F4-D246-B34A-B538-CE2EF9CA1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" y="2357438"/>
            <a:ext cx="84899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Book Antiqua" panose="02040602050305030304" pitchFamily="18" charset="0"/>
              </a:rPr>
              <a:t>The roadrunner makes a series of dovelike coos dropping in pitch, as well as a clattering sound.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48CB6-C3A9-5A4E-BF6B-FF6C45029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Boy, Am I In Trouble!</a:t>
            </a:r>
          </a:p>
        </p:txBody>
      </p:sp>
      <p:pic>
        <p:nvPicPr>
          <p:cNvPr id="15363" name="Picture 5">
            <a:extLst>
              <a:ext uri="{FF2B5EF4-FFF2-40B4-BE49-F238E27FC236}">
                <a16:creationId xmlns:a16="http://schemas.microsoft.com/office/drawing/2014/main" id="{53C5FD88-5C78-064A-99BB-0B4B6675B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05326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C4FEA-8CD6-DB49-A168-C004F7623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What Eats Roadrunners?</a:t>
            </a:r>
          </a:p>
        </p:txBody>
      </p:sp>
      <p:pic>
        <p:nvPicPr>
          <p:cNvPr id="16387" name="Intro.mov" descr="/SlideShows/Physics/Miscellany/RoadRunner/Intro.mov">
            <a:hlinkClick r:id="" action="ppaction://media"/>
            <a:extLst>
              <a:ext uri="{FF2B5EF4-FFF2-40B4-BE49-F238E27FC236}">
                <a16:creationId xmlns:a16="http://schemas.microsoft.com/office/drawing/2014/main" id="{32D60141-BC01-CA4B-B557-D3716389BF07}"/>
              </a:ext>
            </a:extLst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61" fill="hold"/>
                                        <p:tgtEl>
                                          <p:spTgt spid="163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38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3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C4D59-F3C5-C743-8191-61C812165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3820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Is This Possible? 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Why or why not? </a:t>
            </a:r>
          </a:p>
        </p:txBody>
      </p:sp>
      <p:pic>
        <p:nvPicPr>
          <p:cNvPr id="18435" name="RollingBoulder.mov" descr="/SlideShows/Physics/Miscellany/RoadRunner/RollingBoulder.mov">
            <a:hlinkClick r:id="" action="ppaction://media"/>
            <a:extLst>
              <a:ext uri="{FF2B5EF4-FFF2-40B4-BE49-F238E27FC236}">
                <a16:creationId xmlns:a16="http://schemas.microsoft.com/office/drawing/2014/main" id="{F2D469CE-B1C0-FE44-AB18-A1857ECE4FD0}"/>
              </a:ext>
            </a:extLst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78" fill="hold"/>
                                        <p:tgtEl>
                                          <p:spTgt spid="184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43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84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51B84-9839-A44A-93F8-85C278E41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3820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How about this? 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Why or why not? </a:t>
            </a:r>
          </a:p>
        </p:txBody>
      </p:sp>
      <p:pic>
        <p:nvPicPr>
          <p:cNvPr id="20483" name="HumanCannonball.mov" descr="/SlideShows/Physics/Miscellany/RoadRunner/HumanCannonball.mov">
            <a:hlinkClick r:id="" action="ppaction://media"/>
            <a:extLst>
              <a:ext uri="{FF2B5EF4-FFF2-40B4-BE49-F238E27FC236}">
                <a16:creationId xmlns:a16="http://schemas.microsoft.com/office/drawing/2014/main" id="{93F0A7D4-1F6E-F944-AF7D-D130B4BD394A}"/>
              </a:ext>
            </a:extLst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53" fill="hold"/>
                                        <p:tgtEl>
                                          <p:spTgt spid="204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48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04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D182C-5AE6-B74A-9D80-83C0B3ADD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What would be the effect of adding a second fan? </a:t>
            </a:r>
          </a:p>
        </p:txBody>
      </p:sp>
      <p:pic>
        <p:nvPicPr>
          <p:cNvPr id="22531" name="FanPoweredSail.mov" descr="/SlideShows/Physics/Miscellany/RoadRunner/FanPoweredSail.mov">
            <a:hlinkClick r:id="" action="ppaction://media"/>
            <a:extLst>
              <a:ext uri="{FF2B5EF4-FFF2-40B4-BE49-F238E27FC236}">
                <a16:creationId xmlns:a16="http://schemas.microsoft.com/office/drawing/2014/main" id="{99A00331-83D7-8945-BEB7-05614628C918}"/>
              </a:ext>
            </a:extLst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01" fill="hold"/>
                                        <p:tgtEl>
                                          <p:spTgt spid="225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53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25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D5390-8453-E94D-9CE5-D54244E29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685800"/>
            <a:ext cx="86106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What are the good and bad physics of this? </a:t>
            </a:r>
          </a:p>
        </p:txBody>
      </p:sp>
      <p:pic>
        <p:nvPicPr>
          <p:cNvPr id="24579" name="GiantRubberBand.mov" descr="/SlideShows/Physics/Miscellany/RoadRunner/GiantRubberBand.mov">
            <a:hlinkClick r:id="" action="ppaction://media"/>
            <a:extLst>
              <a:ext uri="{FF2B5EF4-FFF2-40B4-BE49-F238E27FC236}">
                <a16:creationId xmlns:a16="http://schemas.microsoft.com/office/drawing/2014/main" id="{BE28FCDE-CC90-8D4C-81AB-CD88597034EC}"/>
              </a:ext>
            </a:extLst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20" fill="hold"/>
                                        <p:tgtEl>
                                          <p:spTgt spid="245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57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5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45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7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E05F9-A60E-E440-98F2-38DC4B545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685800"/>
            <a:ext cx="86106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What are the good and bad physics of this? </a:t>
            </a:r>
          </a:p>
        </p:txBody>
      </p:sp>
      <p:pic>
        <p:nvPicPr>
          <p:cNvPr id="26627" name="BallonAnvil.mov" descr="/SlideShows/Physics/Miscellany/RoadRunner/BallonAnvil.mov">
            <a:hlinkClick r:id="" action="ppaction://media"/>
            <a:extLst>
              <a:ext uri="{FF2B5EF4-FFF2-40B4-BE49-F238E27FC236}">
                <a16:creationId xmlns:a16="http://schemas.microsoft.com/office/drawing/2014/main" id="{B473DEC5-99D7-374A-A28C-B30AE86977C8}"/>
              </a:ext>
            </a:extLst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66" fill="hold"/>
                                        <p:tgtEl>
                                          <p:spTgt spid="266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62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6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66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>
            <a:extLst>
              <a:ext uri="{FF2B5EF4-FFF2-40B4-BE49-F238E27FC236}">
                <a16:creationId xmlns:a16="http://schemas.microsoft.com/office/drawing/2014/main" id="{F0A1AC87-C79D-F641-833F-9E6590FF4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084" y="4100512"/>
            <a:ext cx="174209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8">
            <a:extLst>
              <a:ext uri="{FF2B5EF4-FFF2-40B4-BE49-F238E27FC236}">
                <a16:creationId xmlns:a16="http://schemas.microsoft.com/office/drawing/2014/main" id="{1DB287A9-153C-6A48-8263-22551E2413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4" t="8240" r="20689" b="5235"/>
          <a:stretch>
            <a:fillRect/>
          </a:stretch>
        </p:blipFill>
        <p:spPr bwMode="auto">
          <a:xfrm>
            <a:off x="7420264" y="928688"/>
            <a:ext cx="1723736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DA6D67-C258-8541-813E-6925F7100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80962"/>
            <a:ext cx="9144000" cy="838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ea typeface="+mj-ea"/>
                <a:cs typeface="+mj-cs"/>
              </a:rPr>
              <a:t>The Cartoon Laws of Physics:</a:t>
            </a:r>
          </a:p>
        </p:txBody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C12996EA-FC95-A248-939F-AD264074E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85900"/>
            <a:ext cx="7086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  <a:latin typeface="Book Antiqua" panose="02040602050305030304" pitchFamily="18" charset="0"/>
              </a:rPr>
              <a:t>Any body suspended in space will remain in space until made aware of its situation. </a:t>
            </a:r>
          </a:p>
        </p:txBody>
      </p:sp>
      <p:sp>
        <p:nvSpPr>
          <p:cNvPr id="28678" name="Rectangle 4">
            <a:extLst>
              <a:ext uri="{FF2B5EF4-FFF2-40B4-BE49-F238E27FC236}">
                <a16:creationId xmlns:a16="http://schemas.microsoft.com/office/drawing/2014/main" id="{64EC7196-3C34-D74B-92FA-FA3FBE126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105400"/>
            <a:ext cx="8153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  <a:latin typeface="Book Antiqua" panose="02040602050305030304" pitchFamily="18" charset="0"/>
              </a:rPr>
              <a:t>Any body passing through solid matter</a:t>
            </a:r>
          </a:p>
          <a:p>
            <a:pPr eaLnBrk="1" hangingPunct="1"/>
            <a:r>
              <a:rPr lang="en-US" altLang="en-US" sz="2800" dirty="0">
                <a:solidFill>
                  <a:schemeClr val="bg1"/>
                </a:solidFill>
                <a:latin typeface="Book Antiqua" panose="02040602050305030304" pitchFamily="18" charset="0"/>
              </a:rPr>
              <a:t>will leave a perforation conforming to its perimeter. </a:t>
            </a:r>
          </a:p>
        </p:txBody>
      </p:sp>
      <p:sp>
        <p:nvSpPr>
          <p:cNvPr id="28679" name="Rectangle 5">
            <a:extLst>
              <a:ext uri="{FF2B5EF4-FFF2-40B4-BE49-F238E27FC236}">
                <a16:creationId xmlns:a16="http://schemas.microsoft.com/office/drawing/2014/main" id="{A75CC302-1C1F-8047-BD51-3D22490AB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590800"/>
            <a:ext cx="8718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chemeClr val="bg1"/>
                </a:solidFill>
                <a:latin typeface="Book Antiqua" panose="02040602050305030304" pitchFamily="18" charset="0"/>
              </a:rPr>
              <a:t>Everything falls faster than an anvil. </a:t>
            </a:r>
          </a:p>
        </p:txBody>
      </p:sp>
      <p:sp>
        <p:nvSpPr>
          <p:cNvPr id="28680" name="Rectangle 6">
            <a:extLst>
              <a:ext uri="{FF2B5EF4-FFF2-40B4-BE49-F238E27FC236}">
                <a16:creationId xmlns:a16="http://schemas.microsoft.com/office/drawing/2014/main" id="{2DF33AEB-71A1-6D48-AEEE-3345C87A4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286125"/>
            <a:ext cx="731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  <a:latin typeface="Book Antiqua" panose="02040602050305030304" pitchFamily="18" charset="0"/>
              </a:rPr>
              <a:t>All principles of gravity are negated by fear.</a:t>
            </a:r>
          </a:p>
        </p:txBody>
      </p:sp>
      <p:sp>
        <p:nvSpPr>
          <p:cNvPr id="28681" name="Rectangle 7">
            <a:extLst>
              <a:ext uri="{FF2B5EF4-FFF2-40B4-BE49-F238E27FC236}">
                <a16:creationId xmlns:a16="http://schemas.microsoft.com/office/drawing/2014/main" id="{DBDF41E5-A5FB-CC48-9F97-5AA798083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998913"/>
            <a:ext cx="6705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chemeClr val="bg1"/>
                </a:solidFill>
                <a:latin typeface="Book Antiqua" panose="02040602050305030304" pitchFamily="18" charset="0"/>
              </a:rPr>
              <a:t>As speed increases, objects can be in several places at once.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ヒラギノ丸ゴ Pro W4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ＭＳ 明朝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12678</TotalTime>
  <Words>305</Words>
  <Application>Microsoft Macintosh PowerPoint</Application>
  <PresentationFormat>On-screen Show (4:3)</PresentationFormat>
  <Paragraphs>41</Paragraphs>
  <Slides>11</Slides>
  <Notes>6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ＭＳ Ｐゴシック</vt:lpstr>
      <vt:lpstr>Lucida Sans</vt:lpstr>
      <vt:lpstr>Book Antiqua</vt:lpstr>
      <vt:lpstr>Wingdings 2</vt:lpstr>
      <vt:lpstr>Wingdings</vt:lpstr>
      <vt:lpstr>Wingdings 3</vt:lpstr>
      <vt:lpstr>Calibri</vt:lpstr>
      <vt:lpstr>Apex</vt:lpstr>
      <vt:lpstr>All I Ever Needed to Know About Physics I Learned from Road Runner Cartoons</vt:lpstr>
      <vt:lpstr>Boy, Am I In Trouble!</vt:lpstr>
      <vt:lpstr>What Eats Roadrunners?</vt:lpstr>
      <vt:lpstr>Is This Possible?  Why or why not? </vt:lpstr>
      <vt:lpstr>How about this?  Why or why not? </vt:lpstr>
      <vt:lpstr>What would be the effect of adding a second fan? </vt:lpstr>
      <vt:lpstr>What are the good and bad physics of this? </vt:lpstr>
      <vt:lpstr>What are the good and bad physics of this? </vt:lpstr>
      <vt:lpstr>The Cartoon Laws of Physics:</vt:lpstr>
      <vt:lpstr>The Real Laws of Physics:</vt:lpstr>
      <vt:lpstr>Roadrunner fun facts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I Ever Needed to Know About Physics I Learned from Road Runner Cartoons</dc:title>
  <dc:creator>mac user</dc:creator>
  <cp:lastModifiedBy>Dan Burns</cp:lastModifiedBy>
  <cp:revision>150</cp:revision>
  <dcterms:created xsi:type="dcterms:W3CDTF">2008-08-19T20:02:46Z</dcterms:created>
  <dcterms:modified xsi:type="dcterms:W3CDTF">2020-04-12T00:02:09Z</dcterms:modified>
</cp:coreProperties>
</file>